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7"/>
  </p:notesMasterIdLst>
  <p:sldIdLst>
    <p:sldId id="256" r:id="rId2"/>
    <p:sldId id="343" r:id="rId3"/>
    <p:sldId id="297" r:id="rId4"/>
    <p:sldId id="374" r:id="rId5"/>
    <p:sldId id="364" r:id="rId6"/>
    <p:sldId id="365" r:id="rId7"/>
    <p:sldId id="366" r:id="rId8"/>
    <p:sldId id="376" r:id="rId9"/>
    <p:sldId id="367" r:id="rId10"/>
    <p:sldId id="375" r:id="rId11"/>
    <p:sldId id="369" r:id="rId12"/>
    <p:sldId id="373" r:id="rId13"/>
    <p:sldId id="371" r:id="rId14"/>
    <p:sldId id="372" r:id="rId15"/>
    <p:sldId id="377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ia-Ying Hsieh" initials="CYH" lastIdx="10" clrIdx="0">
    <p:extLst>
      <p:ext uri="{19B8F6BF-5375-455C-9EA6-DF929625EA0E}">
        <p15:presenceInfo xmlns:p15="http://schemas.microsoft.com/office/powerpoint/2012/main" userId="5d75c7e09f992e4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8900"/>
    <a:srgbClr val="336699"/>
    <a:srgbClr val="CADCEE"/>
    <a:srgbClr val="A2A2A2"/>
    <a:srgbClr val="B1CBE5"/>
    <a:srgbClr val="FF9021"/>
    <a:srgbClr val="F6BB00"/>
    <a:srgbClr val="EEEEEE"/>
    <a:srgbClr val="5C8E26"/>
    <a:srgbClr val="E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75" autoAdjust="0"/>
    <p:restoredTop sz="65916" autoAdjust="0"/>
  </p:normalViewPr>
  <p:slideViewPr>
    <p:cSldViewPr>
      <p:cViewPr varScale="1">
        <p:scale>
          <a:sx n="76" d="100"/>
          <a:sy n="76" d="100"/>
        </p:scale>
        <p:origin x="2368" y="192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3154" y="1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2.png>
</file>

<file path=ppt/media/image3.jpeg>
</file>

<file path=ppt/media/image4.png>
</file>

<file path=ppt/media/image5.jpg>
</file>

<file path=ppt/media/image6.jpg>
</file>

<file path=ppt/media/image7.jp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A5B492-DAC6-4E08-BBA9-9087FB00B291}" type="datetimeFigureOut">
              <a:rPr lang="en-US" smtClean="0"/>
              <a:t>6/9/25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55AF53-404A-47FE-942A-A13F019263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4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Good afternoon, everyone. Today I will be presenting my project titled </a:t>
            </a:r>
            <a:r>
              <a:rPr lang="en" altLang="zh-TW" b="1" dirty="0"/>
              <a:t>“EEG-Based Real-Time Attention Feedback System Integrated into Interactive Gaming.”</a:t>
            </a:r>
            <a:r>
              <a:rPr lang="en" altLang="zh-TW" dirty="0"/>
              <a:t> In this project, I’ll demonstrate how we convert live EEG signals into game mechanics—allowing players to control a browser-based snake game using their level of focus.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0194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0DBB7F-4D4E-6BFB-BAD4-C5F000661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AB2B0AD-6B26-1825-0D9E-2C9B754F1A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7A151DF-FB44-640C-D894-608052BCC4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This slide explains how EEG data is connected to gameplay.</a:t>
            </a:r>
          </a:p>
          <a:p>
            <a:endParaRPr lang="en" altLang="zh-TW" dirty="0"/>
          </a:p>
          <a:p>
            <a:r>
              <a:rPr lang="en" altLang="zh-TW" dirty="0"/>
              <a:t>We used the logic from </a:t>
            </a:r>
            <a:r>
              <a:rPr lang="en" altLang="zh-TW" i="1" dirty="0"/>
              <a:t>Slither.io</a:t>
            </a:r>
            <a:r>
              <a:rPr lang="en" altLang="zh-TW" dirty="0"/>
              <a:t> as a foundation, but added </a:t>
            </a:r>
            <a:r>
              <a:rPr lang="en" altLang="zh-TW" b="1" dirty="0"/>
              <a:t>brain-controlled speed</a:t>
            </a:r>
            <a:r>
              <a:rPr lang="en" altLang="zh-TW" dirty="0"/>
              <a:t>.</a:t>
            </a:r>
          </a:p>
          <a:p>
            <a:endParaRPr lang="en" altLang="zh-TW" dirty="0"/>
          </a:p>
          <a:p>
            <a:r>
              <a:rPr lang="en" altLang="zh-TW" dirty="0"/>
              <a:t>The key idea is this:</a:t>
            </a:r>
          </a:p>
          <a:p>
            <a:r>
              <a:rPr lang="en" altLang="zh-TW" dirty="0"/>
              <a:t>When your </a:t>
            </a:r>
            <a:r>
              <a:rPr lang="en" altLang="zh-TW" b="1" dirty="0"/>
              <a:t>Beta-to-Theta ratio is high</a:t>
            </a:r>
            <a:r>
              <a:rPr lang="en" altLang="zh-TW" dirty="0"/>
              <a:t>, that means you’re focused—so the snake moves faster.</a:t>
            </a:r>
          </a:p>
          <a:p>
            <a:r>
              <a:rPr lang="en" altLang="zh-TW" dirty="0"/>
              <a:t>When the ratio is low, you’re less focused, and the snake slows down.</a:t>
            </a:r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This creates a live, </a:t>
            </a:r>
            <a:r>
              <a:rPr lang="en" altLang="zh-TW" b="1" dirty="0"/>
              <a:t>brain-driven control loop</a:t>
            </a:r>
            <a:r>
              <a:rPr lang="en" altLang="zh-TW" dirty="0"/>
              <a:t>. You’re not pressing buttons—the game reacts to your mental state in real time.</a:t>
            </a:r>
          </a:p>
          <a:p>
            <a:endParaRPr lang="en" altLang="zh-TW" dirty="0"/>
          </a:p>
          <a:p>
            <a:r>
              <a:rPr lang="en" altLang="zh-TW" dirty="0"/>
              <a:t>To make this visible, we added a </a:t>
            </a:r>
            <a:r>
              <a:rPr lang="en" altLang="zh-TW" b="1" dirty="0"/>
              <a:t>red-and-blue ratio bar</a:t>
            </a:r>
            <a:r>
              <a:rPr lang="en" altLang="zh-TW" dirty="0"/>
              <a:t> at the top of the screen.</a:t>
            </a:r>
          </a:p>
          <a:p>
            <a:r>
              <a:rPr lang="en" altLang="zh-TW" dirty="0"/>
              <a:t>An </a:t>
            </a:r>
            <a:r>
              <a:rPr lang="en" altLang="zh-TW" b="1" dirty="0"/>
              <a:t>upward triangle</a:t>
            </a:r>
            <a:r>
              <a:rPr lang="en" altLang="zh-TW" dirty="0"/>
              <a:t> acts as a marker that reflects your current attention level.</a:t>
            </a:r>
          </a:p>
          <a:p>
            <a:r>
              <a:rPr lang="en" altLang="zh-TW" dirty="0"/>
              <a:t>You can see that in the screenshot here: the bar updates every 0.1 seconds, so players can actually “feel” when they’re focused or drifting.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B9376E-59A4-1DD3-F7F7-4CF25F8D7B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32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31AE05-132E-D1FF-66B5-38933AC39F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8CC0C8-8043-487A-60A8-7B4B4009AAA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4CFDF2-F613-BB75-1DB6-75A8BD1667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This is a short demo clip of our working system. </a:t>
            </a:r>
          </a:p>
          <a:p>
            <a:br>
              <a:rPr lang="en" altLang="zh-TW" dirty="0"/>
            </a:br>
            <a:r>
              <a:rPr lang="en" altLang="zh-TW" dirty="0"/>
              <a:t>On the left, you can see the game screen—it looks like a standard Slither.io game. But there’s one big difference: this snake is being partially controlled by </a:t>
            </a:r>
            <a:r>
              <a:rPr lang="en" altLang="zh-TW" b="1" dirty="0"/>
              <a:t>brainwave activity</a:t>
            </a:r>
            <a:r>
              <a:rPr lang="en" altLang="zh-TW" dirty="0"/>
              <a:t>. </a:t>
            </a:r>
          </a:p>
          <a:p>
            <a:br>
              <a:rPr lang="en" altLang="zh-TW" dirty="0"/>
            </a:br>
            <a:r>
              <a:rPr lang="en" altLang="zh-TW" dirty="0"/>
              <a:t>At the top of the screen, we added a </a:t>
            </a:r>
            <a:r>
              <a:rPr lang="en" altLang="zh-TW" b="1" dirty="0"/>
              <a:t>red-blue horizontal bar</a:t>
            </a:r>
            <a:r>
              <a:rPr lang="en" altLang="zh-TW" dirty="0"/>
              <a:t>. This bar visualizes the user’s Beta-to-Theta ratio in real time. When the black triangle moves to the right, it means higher focus. When it shifts left, it indicates more mental drifting. </a:t>
            </a:r>
          </a:p>
          <a:p>
            <a:br>
              <a:rPr lang="en" altLang="zh-TW" dirty="0"/>
            </a:br>
            <a:r>
              <a:rPr lang="en" altLang="zh-TW" dirty="0"/>
              <a:t>On the right side, in the developer console, we show the actual EEG ratio values being received about every 0.1 seconds. </a:t>
            </a:r>
          </a:p>
          <a:p>
            <a:br>
              <a:rPr lang="en" altLang="zh-TW" dirty="0"/>
            </a:br>
            <a:r>
              <a:rPr lang="en" altLang="zh-TW" dirty="0"/>
              <a:t>This gives the player a powerful incentive to stay sharp. In high-pressure moments—like when other snakes get close—the player’s brain naturally gets more engaged. You can see the ratio rise in real time, and the snake reacts instantly. </a:t>
            </a:r>
          </a:p>
          <a:p>
            <a:br>
              <a:rPr lang="en" altLang="zh-TW" dirty="0"/>
            </a:br>
            <a:r>
              <a:rPr lang="en" altLang="zh-TW" dirty="0"/>
              <a:t>Some users even reported that they tried to </a:t>
            </a:r>
            <a:r>
              <a:rPr lang="en" altLang="zh-TW" b="1" dirty="0"/>
              <a:t>intentionally concentrate harder</a:t>
            </a:r>
            <a:r>
              <a:rPr lang="en" altLang="zh-TW" dirty="0"/>
              <a:t>—just to go faster and outmaneuver the bots. </a:t>
            </a:r>
            <a:br>
              <a:rPr lang="en" altLang="zh-TW" dirty="0"/>
            </a:br>
            <a:r>
              <a:rPr lang="en" altLang="zh-TW" dirty="0"/>
              <a:t>This creates a unique feedback loop: the more focused you are, the faster you go—and the better chance you have to </a:t>
            </a:r>
            <a:r>
              <a:rPr lang="en" altLang="zh-TW" b="1" dirty="0"/>
              <a:t>win</a:t>
            </a:r>
            <a:r>
              <a:rPr lang="en" altLang="zh-TW" dirty="0"/>
              <a:t>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6862C5-C37F-8515-11BC-D8326B6563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5879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B981ED-255A-79CB-21F7-B4A0F2E0D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556532-81F6-C441-3C42-68661573DC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37A6DE0-F8D1-DCD8-D8EC-E723E081BE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We also developed a </a:t>
            </a:r>
            <a:r>
              <a:rPr lang="en" altLang="zh-TW" b="1" dirty="0"/>
              <a:t>multi-user prototype</a:t>
            </a:r>
            <a:r>
              <a:rPr lang="en" altLang="zh-TW" dirty="0"/>
              <a:t> to explore how this system could scale beyond a single player.</a:t>
            </a:r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In this mode, each player wears their own EEG device and connects independently to the game.</a:t>
            </a:r>
          </a:p>
          <a:p>
            <a:r>
              <a:rPr lang="en" altLang="zh-TW" dirty="0"/>
              <a:t>Each snake is then controlled using </a:t>
            </a:r>
            <a:r>
              <a:rPr lang="en" altLang="zh-TW" b="1" dirty="0"/>
              <a:t>individual Beta/Theta ratios</a:t>
            </a:r>
            <a:r>
              <a:rPr lang="en" altLang="zh-TW" dirty="0"/>
              <a:t>, so each player’s focus directly affects their own gameplay.</a:t>
            </a:r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This setup shows real potential for what we call </a:t>
            </a:r>
            <a:r>
              <a:rPr lang="en" altLang="zh-TW" b="1" dirty="0"/>
              <a:t>“competitive neurogaming”</a:t>
            </a:r>
            <a:r>
              <a:rPr lang="en" altLang="zh-TW" dirty="0"/>
              <a:t>—where players aren’t just controlling the game with reflexes, but also with their mental focus.</a:t>
            </a:r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Right now this is still a </a:t>
            </a:r>
            <a:r>
              <a:rPr lang="en" altLang="zh-TW" b="1" dirty="0"/>
              <a:t>prototype</a:t>
            </a:r>
            <a:r>
              <a:rPr lang="en" altLang="zh-TW" dirty="0"/>
              <a:t>. </a:t>
            </a:r>
            <a:r>
              <a:rPr lang="zh-TW" altLang="en" dirty="0"/>
              <a:t>Ｉ</a:t>
            </a:r>
            <a:r>
              <a:rPr lang="en" altLang="zh-TW" dirty="0"/>
              <a:t> haven’t added full synchronization or real-time battle logic yet, so players don’t compete directly.</a:t>
            </a:r>
          </a:p>
          <a:p>
            <a:r>
              <a:rPr lang="en" altLang="zh-TW" dirty="0"/>
              <a:t>But the core infrastructure—multiple EEG streams controlling separate game entities—already works.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FF7BC8-9341-022F-4EE4-DA330DEFB1B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4344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6CD8D1-274C-4420-185B-E8D7A7D8E8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14C751-EC37-2805-2DF4-4B6C101A5F7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998783-4083-2226-2F02-187CEEB208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Now let’s reflect on the key challenges and lessons from this project.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b="1" dirty="0"/>
              <a:t>On the technical side</a:t>
            </a:r>
            <a:r>
              <a:rPr lang="en" altLang="zh-TW" dirty="0"/>
              <a:t>, we faced common EEG issues: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b="1" dirty="0"/>
              <a:t>Signal stability and noise</a:t>
            </a:r>
            <a:r>
              <a:rPr lang="en" altLang="zh-TW" dirty="0"/>
              <a:t>, especially in real-world environments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dirty="0"/>
              <a:t>And the demand for </a:t>
            </a:r>
            <a:r>
              <a:rPr lang="en" altLang="zh-TW" b="1" dirty="0"/>
              <a:t>real-time processing</a:t>
            </a:r>
            <a:r>
              <a:rPr lang="en" altLang="zh-TW" dirty="0"/>
              <a:t>, which leaves little room for latency or data loss</a:t>
            </a:r>
          </a:p>
          <a:p>
            <a:endParaRPr lang="en" altLang="zh-TW" dirty="0"/>
          </a:p>
          <a:p>
            <a:r>
              <a:rPr lang="en" altLang="zh-TW" b="1" dirty="0"/>
              <a:t>From a design perspective</a:t>
            </a:r>
            <a:r>
              <a:rPr lang="en" altLang="zh-TW" dirty="0"/>
              <a:t>, we focused only on one EEG metric: attention, mapped to speed.</a:t>
            </a:r>
          </a:p>
          <a:p>
            <a:r>
              <a:rPr lang="en" altLang="zh-TW" dirty="0"/>
              <a:t>Other useful signals—like </a:t>
            </a:r>
            <a:r>
              <a:rPr lang="en" altLang="zh-TW" b="1" dirty="0"/>
              <a:t>Alpha for relaxation</a:t>
            </a:r>
            <a:r>
              <a:rPr lang="en" altLang="zh-TW" dirty="0"/>
              <a:t>—weren’t used yet, so the interaction is still quite limited.</a:t>
            </a:r>
          </a:p>
          <a:p>
            <a:endParaRPr lang="en" altLang="zh-TW" dirty="0"/>
          </a:p>
          <a:p>
            <a:r>
              <a:rPr lang="en" altLang="zh-TW" dirty="0"/>
              <a:t>Looking ahead, we see clear opportunities: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dirty="0"/>
              <a:t>Bringing in more EEG metrics beyond attention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dirty="0"/>
              <a:t>Tighter integration with gameplay—beyond just speed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dirty="0"/>
              <a:t>And using this to create </a:t>
            </a:r>
            <a:r>
              <a:rPr lang="en" altLang="zh-TW" b="1" dirty="0"/>
              <a:t>deeper, more immersive engagement</a:t>
            </a:r>
            <a:r>
              <a:rPr lang="en" altLang="zh-TW" dirty="0"/>
              <a:t>, not just control</a:t>
            </a:r>
          </a:p>
          <a:p>
            <a:endParaRPr lang="en" altLang="zh-TW" dirty="0"/>
          </a:p>
          <a:p>
            <a:r>
              <a:rPr lang="en" altLang="zh-TW" dirty="0"/>
              <a:t>These are directions we believe can turn this from a prototype into a meaningful neurogaming experience.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596964-7E34-87FB-3081-603E1194871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151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840E7B-169B-FB7E-8163-0A8A14C22E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63ADD15-026A-A58D-C0AB-7313A3F17F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CD816AC-4A6A-CD1C-1C56-52628A15C3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T</a:t>
            </a:r>
            <a:r>
              <a:rPr lang="en" altLang="zh-TW" dirty="0"/>
              <a:t>o wrap up: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This project shows that it’s entirely possible to integrate </a:t>
            </a:r>
            <a:r>
              <a:rPr lang="en" altLang="zh-TW" b="1" dirty="0"/>
              <a:t>real-time EEG data</a:t>
            </a:r>
            <a:r>
              <a:rPr lang="en" altLang="zh-TW" dirty="0"/>
              <a:t> into a browser game.</a:t>
            </a:r>
          </a:p>
          <a:p>
            <a:r>
              <a:rPr lang="en" altLang="zh-TW" dirty="0"/>
              <a:t>We built a working system where brain activity controls gameplay, and players can </a:t>
            </a:r>
            <a:r>
              <a:rPr lang="en" altLang="zh-TW" b="1" dirty="0"/>
              <a:t>visualize their focus</a:t>
            </a:r>
            <a:r>
              <a:rPr lang="en" altLang="zh-TW" dirty="0"/>
              <a:t> as they play.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As for what’s next: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We want to run more tests with </a:t>
            </a:r>
            <a:r>
              <a:rPr lang="en" altLang="zh-TW" b="1" dirty="0"/>
              <a:t>full EEG setups</a:t>
            </a:r>
            <a:r>
              <a:rPr lang="en" altLang="zh-TW" dirty="0"/>
              <a:t> and more users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We’ll add </a:t>
            </a:r>
            <a:r>
              <a:rPr lang="en" altLang="zh-TW" b="1" dirty="0"/>
              <a:t>Alpha wave control</a:t>
            </a:r>
            <a:r>
              <a:rPr lang="en" altLang="zh-TW" dirty="0"/>
              <a:t>, so relaxed states could pause or rest the snake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We also plan to enrich the game—maybe with </a:t>
            </a:r>
            <a:r>
              <a:rPr lang="en" altLang="zh-TW" b="1" dirty="0"/>
              <a:t>items, new map zones</a:t>
            </a:r>
            <a:r>
              <a:rPr lang="en" altLang="zh-TW" dirty="0"/>
              <a:t>, or event triggers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And finally, we hope to explore </a:t>
            </a:r>
            <a:r>
              <a:rPr lang="en" altLang="zh-TW" b="1" dirty="0"/>
              <a:t>motor imagery control</a:t>
            </a:r>
            <a:r>
              <a:rPr lang="en" altLang="zh-TW" dirty="0"/>
              <a:t> in the future—for full hands-free movement using imagined motion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That’s the future we’re aiming for:</a:t>
            </a:r>
          </a:p>
          <a:p>
            <a:r>
              <a:rPr lang="en" altLang="zh-TW" b="1" dirty="0"/>
              <a:t>Games that don’t just respond to clicks, but to cognitive and emotional states.</a:t>
            </a:r>
            <a:endParaRPr lang="en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320763-D514-D2C7-9494-2624C9FAE6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7383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71286C-CA45-6B4F-3B8D-4259D39389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4913A8-FD7C-853C-6CEA-C9FAE08FF1A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12E0787-4A1B-193E-D22E-E809B5F8CE1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72F8C3-F218-BDE7-7780-B5C13908B8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231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We’ll start with the basics of Brain-Computer Interfaces (BCI) and EEG, then go into the architecture of our system and how we modified the game. After that, we’ll look at the results from both single-player and multiplayer tests, and finally, we’ll wrap up by discussing the challenges we faced and possible directions for future development.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571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zh-TW" dirty="0"/>
              <a:t>A </a:t>
            </a:r>
            <a:r>
              <a:rPr lang="en" altLang="zh-TW" b="1" dirty="0"/>
              <a:t>Brain-Computer Interface</a:t>
            </a:r>
            <a:r>
              <a:rPr lang="en" altLang="zh-TW" dirty="0"/>
              <a:t>, or </a:t>
            </a:r>
            <a:r>
              <a:rPr lang="en" altLang="zh-TW" b="1" dirty="0"/>
              <a:t>BCI</a:t>
            </a:r>
            <a:r>
              <a:rPr lang="en" altLang="zh-TW" dirty="0"/>
              <a:t>, is a system that lets the brain communicate directly with machines—without any movement.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" altLang="zh-TW" dirty="0"/>
          </a:p>
          <a:p>
            <a:r>
              <a:rPr lang="en" altLang="zh-TW" dirty="0"/>
              <a:t>In this project, we use </a:t>
            </a:r>
            <a:r>
              <a:rPr lang="en" altLang="zh-TW" b="1" dirty="0"/>
              <a:t>EEG. </a:t>
            </a:r>
            <a:r>
              <a:rPr lang="en" altLang="zh-TW" dirty="0"/>
              <a:t>EEG places small metal pads on the scalp to pick up brain activity. These electrodes measure tiny voltage changes—just microvolts—every millisecond.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We analyze these signals by frequency. Brainwaves are divided into five main bands: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b="1" dirty="0"/>
              <a:t>Delta</a:t>
            </a:r>
            <a:r>
              <a:rPr lang="en" altLang="zh-TW" dirty="0"/>
              <a:t> for deep sleep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b="1" dirty="0"/>
              <a:t>Theta</a:t>
            </a:r>
            <a:r>
              <a:rPr lang="en" altLang="zh-TW" dirty="0"/>
              <a:t> for drowsiness or daydreaming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b="1" dirty="0"/>
              <a:t>Alpha</a:t>
            </a:r>
            <a:r>
              <a:rPr lang="en" altLang="zh-TW" dirty="0"/>
              <a:t> for calm relaxation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b="1" dirty="0"/>
              <a:t>Beta</a:t>
            </a:r>
            <a:r>
              <a:rPr lang="en" altLang="zh-TW" dirty="0"/>
              <a:t> for focus and mental effort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b="1" dirty="0"/>
              <a:t>Gamma</a:t>
            </a:r>
            <a:r>
              <a:rPr lang="en" altLang="zh-TW" dirty="0"/>
              <a:t> for fast tasks like visual processing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In our system, we mainly care about </a:t>
            </a:r>
            <a:r>
              <a:rPr lang="en" altLang="zh-TW" b="1" dirty="0"/>
              <a:t>Beta</a:t>
            </a:r>
            <a:r>
              <a:rPr lang="en" altLang="zh-TW" dirty="0"/>
              <a:t>, </a:t>
            </a:r>
            <a:r>
              <a:rPr lang="en" altLang="zh-TW" b="1" dirty="0"/>
              <a:t>Theta</a:t>
            </a:r>
            <a:r>
              <a:rPr lang="en" altLang="zh-TW" dirty="0"/>
              <a:t>, and </a:t>
            </a:r>
            <a:r>
              <a:rPr lang="en" altLang="zh-TW" b="1" dirty="0"/>
              <a:t>Alpha</a:t>
            </a:r>
            <a:r>
              <a:rPr lang="en" altLang="zh-TW" dirty="0"/>
              <a:t>—because they relate closely to attention and mental state during gameplay.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740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759DE1-EBFE-561D-D51D-462CF3CC6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C097537-6D11-6D86-F746-C79B4460A6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9C099C1-7027-1E89-A8DA-42CE9AACD2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Here’s the EEG headset I used. It’s a compact device with six dry electrodes, making it much faster and more comfortable to wear compared to traditional wet systems. </a:t>
            </a:r>
            <a:br>
              <a:rPr lang="en" altLang="zh-TW" dirty="0"/>
            </a:br>
            <a:r>
              <a:rPr lang="en" altLang="zh-TW" dirty="0"/>
              <a:t>For this project, we focused on the </a:t>
            </a:r>
            <a:r>
              <a:rPr lang="en" altLang="zh-TW" b="1" dirty="0"/>
              <a:t>occipital channels, O1 and O2</a:t>
            </a:r>
            <a:r>
              <a:rPr lang="en" altLang="zh-TW" dirty="0"/>
              <a:t>, located at the back of the head. These regions are sensitive to visual and attentional processing, which makes them suitable for tracking focus levels. </a:t>
            </a:r>
            <a:br>
              <a:rPr lang="en" altLang="zh-TW" dirty="0"/>
            </a:br>
            <a:r>
              <a:rPr lang="en" altLang="zh-TW" dirty="0"/>
              <a:t>Inside the headset, a small onboard processor performs </a:t>
            </a:r>
            <a:r>
              <a:rPr lang="en" altLang="zh-TW" b="1" dirty="0"/>
              <a:t>Fast Fourier Transform</a:t>
            </a:r>
            <a:r>
              <a:rPr lang="en" altLang="zh-TW" dirty="0"/>
              <a:t>, or FFT. This algorithm breaks down the EEG signals into different frequency bands—kind of like decomposing a sound into individual notes. </a:t>
            </a:r>
            <a:br>
              <a:rPr lang="en" altLang="zh-TW" dirty="0"/>
            </a:br>
            <a:r>
              <a:rPr lang="en" altLang="zh-TW" dirty="0"/>
              <a:t>The system updates roughly every 0.1 seconds and gives us the </a:t>
            </a:r>
            <a:r>
              <a:rPr lang="en" altLang="zh-TW" b="1" dirty="0"/>
              <a:t>power levels of Beta and Theta waves</a:t>
            </a:r>
            <a:r>
              <a:rPr lang="en" altLang="zh-TW" dirty="0"/>
              <a:t> in real time. This ratio helps us infer whether the player is focused or distracted, and sends that value into the game continuously. </a:t>
            </a:r>
            <a:endParaRPr lang="en" altLang="zh-TW" b="1" dirty="0"/>
          </a:p>
          <a:p>
            <a:r>
              <a:rPr lang="zh-TW" altLang="en-US" b="1" dirty="0"/>
              <a:t>＿＿＿＿＿＿＿</a:t>
            </a:r>
            <a:br>
              <a:rPr lang="en" altLang="zh-TW" b="1" dirty="0"/>
            </a:br>
            <a:br>
              <a:rPr lang="en" altLang="zh-TW" b="1" dirty="0"/>
            </a:br>
            <a:r>
              <a:rPr lang="en" altLang="zh-TW" b="1" dirty="0"/>
              <a:t>Quick-Answer Cheat Sheet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i="1" dirty="0"/>
              <a:t>(English, plain words – keep in your notes)</a:t>
            </a:r>
            <a:endParaRPr lang="en" altLang="zh-TW" dirty="0"/>
          </a:p>
          <a:p>
            <a:r>
              <a:rPr lang="en" altLang="zh-TW" b="1" dirty="0"/>
              <a:t>How do we get the </a:t>
            </a:r>
            <a:r>
              <a:rPr lang="el-GR" altLang="zh-TW" b="1" dirty="0"/>
              <a:t>β / θ </a:t>
            </a:r>
            <a:r>
              <a:rPr lang="en" altLang="zh-TW" b="1" dirty="0"/>
              <a:t>ratio?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“We stream the 6-channel Cygnus EEG into </a:t>
            </a:r>
            <a:r>
              <a:rPr lang="en" altLang="zh-TW" b="1" dirty="0" err="1"/>
              <a:t>OpenViBE</a:t>
            </a:r>
            <a:r>
              <a:rPr lang="en" altLang="zh-TW" dirty="0"/>
              <a:t>. </a:t>
            </a:r>
            <a:r>
              <a:rPr lang="en" altLang="zh-TW" dirty="0" err="1"/>
              <a:t>OpenViBE</a:t>
            </a:r>
            <a:r>
              <a:rPr lang="en" altLang="zh-TW" dirty="0"/>
              <a:t> band-pass filters Beta (13-30 Hz) and Theta (4-7 Hz), runs a </a:t>
            </a:r>
            <a:r>
              <a:rPr lang="en" altLang="zh-TW" b="1" dirty="0"/>
              <a:t>Spectral-Power box</a:t>
            </a:r>
            <a:r>
              <a:rPr lang="en" altLang="zh-TW" dirty="0"/>
              <a:t> – that box uses an FFT to estimate </a:t>
            </a:r>
            <a:r>
              <a:rPr lang="en" altLang="zh-TW" b="1" dirty="0"/>
              <a:t>PSD</a:t>
            </a:r>
            <a:r>
              <a:rPr lang="en" altLang="zh-TW" dirty="0"/>
              <a:t> – then divides Beta power by Theta power once every 250 </a:t>
            </a:r>
            <a:r>
              <a:rPr lang="en" altLang="zh-TW" dirty="0" err="1"/>
              <a:t>ms.</a:t>
            </a:r>
            <a:r>
              <a:rPr lang="en" altLang="zh-TW" dirty="0"/>
              <a:t> The single ratio value is sent through LSL and WebSocket into the browser.” </a:t>
            </a:r>
          </a:p>
          <a:p>
            <a:r>
              <a:rPr lang="en" altLang="zh-TW" b="1" dirty="0"/>
              <a:t>What’s the difference between FFT and PSD?</a:t>
            </a:r>
          </a:p>
          <a:p>
            <a:r>
              <a:rPr lang="en" altLang="zh-TW" b="1" dirty="0"/>
              <a:t>FFT</a:t>
            </a:r>
            <a:endParaRPr lang="en" altLang="zh-TW" dirty="0"/>
          </a:p>
          <a:p>
            <a:r>
              <a:rPr lang="en" altLang="zh-TW" dirty="0"/>
              <a:t>Fast Fourier Transform – the math algorithm that converts time-domain data to frequency bins.</a:t>
            </a:r>
          </a:p>
          <a:p>
            <a:r>
              <a:rPr lang="en" altLang="zh-TW" b="1" dirty="0"/>
              <a:t>PSD</a:t>
            </a:r>
            <a:endParaRPr lang="en" altLang="zh-TW" dirty="0"/>
          </a:p>
          <a:p>
            <a:r>
              <a:rPr lang="en" altLang="zh-TW" dirty="0"/>
              <a:t>Power Spectral Density – the result after squaring FFT magnitudes and (optionally) averaging; gives “power” in each band.</a:t>
            </a:r>
          </a:p>
          <a:p>
            <a:endParaRPr lang="en" altLang="zh-TW" dirty="0"/>
          </a:p>
          <a:p>
            <a:r>
              <a:rPr lang="en" altLang="zh-TW" dirty="0"/>
              <a:t>In </a:t>
            </a:r>
            <a:r>
              <a:rPr lang="en" altLang="zh-TW" dirty="0" err="1"/>
              <a:t>OpenViBE</a:t>
            </a:r>
            <a:r>
              <a:rPr lang="en" altLang="zh-TW" dirty="0"/>
              <a:t> the </a:t>
            </a:r>
            <a:r>
              <a:rPr lang="en" altLang="zh-TW" i="1" dirty="0"/>
              <a:t>Spectral Power</a:t>
            </a:r>
            <a:r>
              <a:rPr lang="en" altLang="zh-TW" dirty="0"/>
              <a:t> box runs an FFT under the hood and outputs PSD values, so we just say “FFT-based PSD”. </a:t>
            </a:r>
          </a:p>
          <a:p>
            <a:endParaRPr lang="en" altLang="zh-TW" dirty="0"/>
          </a:p>
          <a:p>
            <a:r>
              <a:rPr lang="en" altLang="zh-TW" b="1" dirty="0"/>
              <a:t>Pipeline in 4 bullets</a:t>
            </a:r>
          </a:p>
          <a:p>
            <a:pPr>
              <a:buFont typeface="+mj-lt"/>
              <a:buAutoNum type="arabicPeriod"/>
            </a:pPr>
            <a:r>
              <a:rPr lang="en" altLang="zh-TW" b="1" dirty="0"/>
              <a:t>Band-Pass Filters</a:t>
            </a:r>
            <a:r>
              <a:rPr lang="en" altLang="zh-TW" dirty="0"/>
              <a:t> — Theta 4-7 Hz, Beta 13-30 Hz.</a:t>
            </a:r>
          </a:p>
          <a:p>
            <a:pPr>
              <a:buFont typeface="+mj-lt"/>
              <a:buAutoNum type="arabicPeriod"/>
            </a:pPr>
            <a:r>
              <a:rPr lang="en" altLang="zh-TW" b="1" dirty="0"/>
              <a:t>FFT → PSD</a:t>
            </a:r>
            <a:r>
              <a:rPr lang="en" altLang="zh-TW" dirty="0"/>
              <a:t> every 256 </a:t>
            </a:r>
            <a:r>
              <a:rPr lang="en" altLang="zh-TW" dirty="0" err="1"/>
              <a:t>ms</a:t>
            </a:r>
            <a:r>
              <a:rPr lang="en" altLang="zh-TW" dirty="0"/>
              <a:t> window (Hamming).</a:t>
            </a:r>
          </a:p>
          <a:p>
            <a:pPr>
              <a:buFont typeface="+mj-lt"/>
              <a:buAutoNum type="arabicPeriod"/>
            </a:pPr>
            <a:r>
              <a:rPr lang="en" altLang="zh-TW" b="1" dirty="0"/>
              <a:t>Compute </a:t>
            </a:r>
            <a:r>
              <a:rPr lang="el-GR" altLang="zh-TW" b="1" dirty="0"/>
              <a:t>β / θ</a:t>
            </a:r>
            <a:r>
              <a:rPr lang="el-GR" altLang="zh-TW" dirty="0"/>
              <a:t> </a:t>
            </a:r>
            <a:r>
              <a:rPr lang="en" altLang="zh-TW" dirty="0"/>
              <a:t>power ratio, smooth with 3-sample moving average.</a:t>
            </a:r>
          </a:p>
          <a:p>
            <a:pPr>
              <a:buFont typeface="+mj-lt"/>
              <a:buAutoNum type="arabicPeriod"/>
            </a:pPr>
            <a:r>
              <a:rPr lang="en" altLang="zh-TW" b="1" dirty="0"/>
              <a:t>LSL → Python WS → Browser</a:t>
            </a:r>
            <a:r>
              <a:rPr lang="en" altLang="zh-TW" dirty="0"/>
              <a:t> (≈ 80 </a:t>
            </a:r>
            <a:r>
              <a:rPr lang="en" altLang="zh-TW" dirty="0" err="1"/>
              <a:t>ms</a:t>
            </a:r>
            <a:r>
              <a:rPr lang="en" altLang="zh-TW" dirty="0"/>
              <a:t> end-to-end).</a:t>
            </a:r>
          </a:p>
          <a:p>
            <a:pPr>
              <a:buFont typeface="+mj-lt"/>
              <a:buAutoNum type="arabicPeriod"/>
            </a:pPr>
            <a:endParaRPr lang="en" altLang="zh-TW" dirty="0"/>
          </a:p>
          <a:p>
            <a:r>
              <a:rPr lang="en" altLang="zh-TW" b="1" dirty="0"/>
              <a:t>If they ask about artefacts or sampling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i="1" dirty="0"/>
              <a:t>Artefacts</a:t>
            </a:r>
            <a:r>
              <a:rPr lang="en" altLang="zh-TW" dirty="0"/>
              <a:t> – “Prototype still has eye-blink noise; future work will add ICA cleaning.”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" altLang="zh-TW" i="1" dirty="0"/>
              <a:t>Sampling rate</a:t>
            </a:r>
            <a:r>
              <a:rPr lang="en" altLang="zh-TW" dirty="0"/>
              <a:t> – “Cygnus streams 500 Hz; we update the ratio at 10 Hz to keep latency low.”</a:t>
            </a:r>
          </a:p>
          <a:p>
            <a:r>
              <a:rPr lang="en" altLang="zh-TW" dirty="0" err="1"/>
              <a:t>Memorise</a:t>
            </a:r>
            <a:r>
              <a:rPr lang="en" altLang="zh-TW" dirty="0"/>
              <a:t> the first quotation line; the rest is backup detail if the committee digs deeper.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AF6313-4EE8-92E5-9077-48258A779D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2660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5CA36A-F676-0132-4D34-E8F81FF6DE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16ECE99-9039-A440-5E53-3CE52264B8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9D76DAD-6B72-A2E6-B22E-FCF8097F38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We convert these brain signals into a single live number: the </a:t>
            </a:r>
            <a:r>
              <a:rPr lang="en" altLang="zh-TW" b="1" dirty="0"/>
              <a:t>Beta-to-Theta ratio</a:t>
            </a:r>
            <a:r>
              <a:rPr lang="en" altLang="zh-TW" dirty="0"/>
              <a:t>.</a:t>
            </a:r>
          </a:p>
          <a:p>
            <a:r>
              <a:rPr lang="en" altLang="zh-TW" dirty="0"/>
              <a:t>When this ratio goes up, the person is concentrating. When it drops, it means their mind is drifting.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This ratio is actually used in </a:t>
            </a:r>
            <a:r>
              <a:rPr lang="en" altLang="zh-TW" b="1" dirty="0"/>
              <a:t>ADHD research</a:t>
            </a:r>
            <a:r>
              <a:rPr lang="en" altLang="zh-TW" dirty="0"/>
              <a:t> to measure attention levels in clinical settings. We’ve adapted it here to control game mechanics in real time.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We send this ratio into the browser game—so when a player focuses, the game reacts. For example, the snake might move faster, or stay alive longer when attention is high.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We also track </a:t>
            </a:r>
            <a:r>
              <a:rPr lang="en" altLang="zh-TW" b="1" dirty="0"/>
              <a:t>Alpha power</a:t>
            </a:r>
            <a:r>
              <a:rPr lang="en" altLang="zh-TW" dirty="0"/>
              <a:t>. A high Alpha signal suggests the person is relaxed. In future versions, we plan to integrate Alpha waves as a second control layer—maybe letting the snake “rest” or pause when the player is calm enough.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519B72-2000-965A-B474-F4A1761406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318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A2770E-1D30-CAC0-43A7-91CBEE35C7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A24F09-042B-01B8-1B1C-0FB807A4678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3EE550-9A27-0366-3BF2-EC9A547087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b="1" dirty="0"/>
              <a:t>Brain data can be abstract and hard to interpret.</a:t>
            </a:r>
            <a:endParaRPr lang="en" altLang="zh-TW" dirty="0"/>
          </a:p>
          <a:p>
            <a:r>
              <a:rPr lang="en" altLang="zh-TW" dirty="0"/>
              <a:t>So, we translate those numbers into something visual and interactive—like real-time feedback and changes in game speed.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This project had three main goals:</a:t>
            </a:r>
          </a:p>
          <a:p>
            <a:pPr>
              <a:buFont typeface="+mj-lt"/>
              <a:buAutoNum type="arabicPeriod"/>
            </a:pPr>
            <a:r>
              <a:rPr lang="en" altLang="zh-TW" b="1" dirty="0"/>
              <a:t>Create a live, responsive view of attention</a:t>
            </a:r>
            <a:r>
              <a:rPr lang="en" altLang="zh-TW" dirty="0"/>
              <a:t> using EEG.</a:t>
            </a:r>
          </a:p>
          <a:p>
            <a:pPr>
              <a:buFont typeface="+mj-lt"/>
              <a:buAutoNum type="arabicPeriod"/>
            </a:pPr>
            <a:r>
              <a:rPr lang="en" altLang="zh-TW" b="1" dirty="0"/>
              <a:t>Observe how real-time feedback affects gameplay behavior.</a:t>
            </a:r>
            <a:endParaRPr lang="en" altLang="zh-TW" dirty="0"/>
          </a:p>
          <a:p>
            <a:pPr>
              <a:buFont typeface="+mj-lt"/>
              <a:buAutoNum type="arabicPeriod"/>
            </a:pPr>
            <a:r>
              <a:rPr lang="en" altLang="zh-TW" b="1" dirty="0"/>
              <a:t>Keep everything lightweight and accessible—</a:t>
            </a:r>
            <a:r>
              <a:rPr lang="en" altLang="zh-TW" dirty="0"/>
              <a:t> all running inside a simple browser-based snake game.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By connecting brain activity to direct, visible changes, we make mental states not just measurable, but playable.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442ACA-8A52-7813-49A3-A821355E74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708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13CAD2-EFD0-CDFA-0670-31EBF05C1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4027A22-E80E-ED42-CBB9-AA449D0E9E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FFA0CB-E04E-8CDD-066F-7873DB0A13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Here’s an overview of our full system architecture—from brain signals to game interaction.</a:t>
            </a:r>
          </a:p>
          <a:p>
            <a:endParaRPr lang="en" altLang="zh-TW" dirty="0"/>
          </a:p>
          <a:p>
            <a:r>
              <a:rPr lang="en" altLang="zh-TW" dirty="0"/>
              <a:t>To achieve real-time interaction between EEG signals and the browser game, the entire system is divided into five steps: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First, the EEG device—</a:t>
            </a:r>
            <a:r>
              <a:rPr lang="en" altLang="zh-TW" b="1" dirty="0"/>
              <a:t>Cygnus</a:t>
            </a:r>
            <a:r>
              <a:rPr lang="en" altLang="zh-TW" dirty="0"/>
              <a:t> in our case—captures real-time brain signals from the user’s scalp.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These raw signals are sent to </a:t>
            </a:r>
            <a:r>
              <a:rPr lang="en" altLang="zh-TW" b="1" dirty="0" err="1"/>
              <a:t>OpenViBE</a:t>
            </a:r>
            <a:r>
              <a:rPr lang="en" altLang="zh-TW" dirty="0"/>
              <a:t>, which processes the data and calculates the </a:t>
            </a:r>
            <a:r>
              <a:rPr lang="en" altLang="zh-TW" b="1" dirty="0"/>
              <a:t>Beta-to-Theta ratio</a:t>
            </a:r>
            <a:r>
              <a:rPr lang="en" altLang="zh-TW" dirty="0"/>
              <a:t>—our main measure of attention.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The ratio is then streamed using </a:t>
            </a:r>
            <a:r>
              <a:rPr lang="en" altLang="zh-TW" b="1" dirty="0"/>
              <a:t>Lab Streaming Layer</a:t>
            </a:r>
            <a:r>
              <a:rPr lang="en" altLang="zh-TW" dirty="0"/>
              <a:t>, or </a:t>
            </a:r>
            <a:r>
              <a:rPr lang="en" altLang="zh-TW" b="1" dirty="0"/>
              <a:t>LSL</a:t>
            </a:r>
            <a:r>
              <a:rPr lang="en" altLang="zh-TW" dirty="0"/>
              <a:t>, which allows real-time signal transmission over the local network.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Since LSL doesn’t work directly in browsers, we use a </a:t>
            </a:r>
            <a:r>
              <a:rPr lang="en" altLang="zh-TW" b="1" dirty="0"/>
              <a:t>Python WebSocket Bridge</a:t>
            </a:r>
            <a:r>
              <a:rPr lang="en" altLang="zh-TW" dirty="0"/>
              <a:t> to receive the data and forward it in a browser-friendly format.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Finally, our </a:t>
            </a:r>
            <a:r>
              <a:rPr lang="en" altLang="zh-TW" b="1" dirty="0"/>
              <a:t>JavaScript + Phaser-based game</a:t>
            </a:r>
            <a:r>
              <a:rPr lang="en" altLang="zh-TW" dirty="0"/>
              <a:t> reads the ratio, visualizes it on screen, and uses it to control snake speed and behavior.</a:t>
            </a:r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You can see the full pipeline here in the diagram—from EEG acquisition all the way to the browser frontend.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68F696-6795-41FD-B6FD-3DE23E6A42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169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62BE45-F8A3-B015-5DE2-75241CA36B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4A7A7FC-E0FE-7725-E11C-4F361B0FEA2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F0760A-6750-A3E0-4383-436040F87EC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Now let’s look at how we actually send EEG data from the backend into the browser.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We use </a:t>
            </a:r>
            <a:r>
              <a:rPr lang="en" altLang="zh-TW" b="1" dirty="0"/>
              <a:t>Lab Streaming Layer</a:t>
            </a:r>
            <a:r>
              <a:rPr lang="en" altLang="zh-TW" dirty="0"/>
              <a:t>, or </a:t>
            </a:r>
            <a:r>
              <a:rPr lang="en" altLang="zh-TW" b="1" dirty="0"/>
              <a:t>LSL</a:t>
            </a:r>
            <a:r>
              <a:rPr lang="en" altLang="zh-TW" dirty="0"/>
              <a:t>, to stream EEG signals locally in real time.</a:t>
            </a:r>
          </a:p>
          <a:p>
            <a:r>
              <a:rPr lang="en" altLang="zh-TW" dirty="0"/>
              <a:t>However, </a:t>
            </a:r>
            <a:r>
              <a:rPr lang="en" altLang="zh-TW" b="1" dirty="0"/>
              <a:t>browsers can’t access LSL directly</a:t>
            </a:r>
            <a:r>
              <a:rPr lang="en" altLang="zh-TW" dirty="0"/>
              <a:t>, because it doesn’t use HTTP and it’s blocked by sandbox restrictions. So we need a bridge.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Our solution is to build a </a:t>
            </a:r>
            <a:r>
              <a:rPr lang="en" altLang="zh-TW" b="1" dirty="0"/>
              <a:t>Python WebSocket Bridge</a:t>
            </a:r>
            <a:r>
              <a:rPr lang="en" altLang="zh-TW" dirty="0"/>
              <a:t>.</a:t>
            </a:r>
          </a:p>
          <a:p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This script does three things: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It </a:t>
            </a:r>
            <a:r>
              <a:rPr lang="en" altLang="zh-TW" b="1" dirty="0"/>
              <a:t>subscribes to the LSL stream</a:t>
            </a:r>
            <a:r>
              <a:rPr lang="en" altLang="zh-TW" dirty="0"/>
              <a:t>, which gives us the Beta/Theta ratio in real time.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It </a:t>
            </a:r>
            <a:r>
              <a:rPr lang="en" altLang="zh-TW" b="1" dirty="0"/>
              <a:t>opens a WebSocket endpoint</a:t>
            </a:r>
            <a:r>
              <a:rPr lang="en" altLang="zh-TW" dirty="0"/>
              <a:t> for the browser to connect.</a:t>
            </a:r>
          </a:p>
          <a:p>
            <a:pPr>
              <a:buFont typeface="+mj-lt"/>
              <a:buAutoNum type="arabicPeriod"/>
            </a:pPr>
            <a:r>
              <a:rPr lang="en" altLang="zh-TW" dirty="0"/>
              <a:t>And it </a:t>
            </a:r>
            <a:r>
              <a:rPr lang="en" altLang="zh-TW" b="1" dirty="0"/>
              <a:t>pushes the latest EEG value</a:t>
            </a:r>
            <a:r>
              <a:rPr lang="en" altLang="zh-TW" dirty="0"/>
              <a:t> to all connected clients every 100 milliseconds.</a:t>
            </a:r>
          </a:p>
          <a:p>
            <a:endParaRPr lang="en" altLang="zh-TW" dirty="0"/>
          </a:p>
          <a:p>
            <a:r>
              <a:rPr lang="en" altLang="zh-TW" dirty="0"/>
              <a:t>Here on the right, you can see a simplified version of the main loop.</a:t>
            </a:r>
          </a:p>
          <a:p>
            <a:r>
              <a:rPr lang="en" altLang="zh-TW" dirty="0"/>
              <a:t>It checks for a new EEG sample, and if available, it sends it straight to the browser.</a:t>
            </a:r>
          </a:p>
          <a:p>
            <a:r>
              <a:rPr lang="en" altLang="zh-TW" dirty="0"/>
              <a:t>We use </a:t>
            </a:r>
            <a:r>
              <a:rPr lang="en" altLang="zh-TW" dirty="0" err="1"/>
              <a:t>asyncio</a:t>
            </a:r>
            <a:r>
              <a:rPr lang="en" altLang="zh-TW" dirty="0"/>
              <a:t> to keep the loop non-blocking and lightweight.</a:t>
            </a:r>
          </a:p>
          <a:p>
            <a:endParaRPr lang="en" altLang="zh-TW" dirty="0"/>
          </a:p>
          <a:p>
            <a:r>
              <a:rPr lang="en" altLang="zh-TW" dirty="0"/>
              <a:t>This is what makes it possible to drive a browser game using live brain data.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031C0F-A375-D2A8-6615-07B58E4534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69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C06707-A49A-74F8-CA98-866F1E796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39C6B66-1170-BE39-5C8E-34E83747465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9FA48D-812B-E431-098E-EEA5C254D8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TW" dirty="0"/>
              <a:t>Let me first explain how we built the game itself and what changes we made.</a:t>
            </a:r>
          </a:p>
          <a:p>
            <a:endParaRPr lang="en" altLang="zh-TW" dirty="0"/>
          </a:p>
          <a:p>
            <a:r>
              <a:rPr lang="en" altLang="zh-TW" dirty="0"/>
              <a:t>We started with an open-source clone of </a:t>
            </a:r>
            <a:r>
              <a:rPr lang="en" altLang="zh-TW" i="1" dirty="0"/>
              <a:t>Slither.io</a:t>
            </a:r>
            <a:r>
              <a:rPr lang="en" altLang="zh-TW" dirty="0"/>
              <a:t>, and rebuilt it using </a:t>
            </a:r>
            <a:r>
              <a:rPr lang="en" altLang="zh-TW" b="1" dirty="0"/>
              <a:t>Phaser 3</a:t>
            </a:r>
            <a:r>
              <a:rPr lang="en" altLang="zh-TW" dirty="0"/>
              <a:t>, a lightweight JavaScript game framework. It’s written in </a:t>
            </a:r>
            <a:r>
              <a:rPr lang="en" altLang="zh-TW" b="1" dirty="0"/>
              <a:t>vanilla JS</a:t>
            </a:r>
            <a:r>
              <a:rPr lang="en" altLang="zh-TW" dirty="0"/>
              <a:t>, so we didn’t need Unity or WebGL. That makes it easier to integrate EEG input directly into the game.</a:t>
            </a:r>
          </a:p>
          <a:p>
            <a:endParaRPr lang="en" altLang="zh-TW" dirty="0"/>
          </a:p>
          <a:p>
            <a:r>
              <a:rPr lang="en" altLang="zh-TW" dirty="0"/>
              <a:t>Then we applied several </a:t>
            </a:r>
            <a:r>
              <a:rPr lang="en" altLang="zh-TW" b="1" dirty="0"/>
              <a:t>custom modifications</a:t>
            </a:r>
            <a:r>
              <a:rPr lang="en" altLang="zh-TW" dirty="0"/>
              <a:t>.</a:t>
            </a:r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We added </a:t>
            </a:r>
            <a:r>
              <a:rPr lang="en" altLang="zh-TW" b="1" dirty="0"/>
              <a:t>AI-controlled bots</a:t>
            </a:r>
            <a:r>
              <a:rPr lang="en" altLang="zh-TW" dirty="0"/>
              <a:t>, so even in single-player mode, the map stays active and engaging.</a:t>
            </a:r>
          </a:p>
          <a:p>
            <a:r>
              <a:rPr lang="en" altLang="zh-TW" dirty="0"/>
              <a:t>We also implemented </a:t>
            </a:r>
            <a:r>
              <a:rPr lang="en" altLang="zh-TW" b="1" dirty="0"/>
              <a:t>world-wrap physics</a:t>
            </a:r>
            <a:r>
              <a:rPr lang="en" altLang="zh-TW" dirty="0"/>
              <a:t>—meaning the snake can move off one edge and reappear on the other. This makes the map feel continuous, like a looped space.</a:t>
            </a:r>
            <a:br>
              <a:rPr lang="en" altLang="zh-TW" dirty="0"/>
            </a:br>
            <a:endParaRPr lang="en" altLang="zh-TW" dirty="0"/>
          </a:p>
          <a:p>
            <a:r>
              <a:rPr lang="en" altLang="zh-TW" dirty="0"/>
              <a:t>Finally, we built a </a:t>
            </a:r>
            <a:r>
              <a:rPr lang="en" altLang="zh-TW" b="1" dirty="0"/>
              <a:t>real-time EEG overlay</a:t>
            </a:r>
            <a:r>
              <a:rPr lang="en" altLang="zh-TW" dirty="0"/>
              <a:t>, which displays the Beta/Theta ratio live during gameplay. The system updates every 0.1 seconds, showing a moving focus marker and a visual bar. This makes brain activity easy to see, moment to moment.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509AE7-43F8-ACD0-2367-B8AC032580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55AF53-404A-47FE-942A-A13F019263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25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B52FA-9F51-432E-A1F1-3A60FAF3474C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accent6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275177-A153-4043-AE40-0A94060FE8F8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96C00-B90C-4C01-8072-8A1BA8AB4092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228600">
              <a:defRPr/>
            </a:lvl1pPr>
            <a:lvl2pPr marL="514350" indent="-239713">
              <a:defRPr/>
            </a:lvl2pPr>
            <a:lvl3pPr marL="687388" indent="-239713">
              <a:defRPr sz="1600"/>
            </a:lvl3pPr>
            <a:lvl4pPr marL="855663" indent="-238125">
              <a:defRPr sz="1600"/>
            </a:lvl4pPr>
            <a:lvl5pPr marL="1028700" indent="-238125"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F4E879-1445-404E-9455-DF097552FB60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000">
                <a:solidFill>
                  <a:schemeClr val="accent6"/>
                </a:solidFill>
              </a:defRPr>
            </a:lvl1pPr>
          </a:lstStyle>
          <a:p>
            <a:fld id="{6113E31D-E2AB-40D1-8B51-AFA5AFEF393A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548B2-7D51-463F-B50D-E40447095F40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A1883-4A74-449E-978A-FCDF20A8DFBD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E4BD2-FD69-43FF-8245-21A78011459A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1813CF-5059-41AE-95FC-15C5F8EBA960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A169AA-C1C3-40D4-9704-01F46A0F22DA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2E4D0A2-32EA-467B-B948-A293D750A423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80F71-A657-4CC0-8876-338C71ED9293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EFBB0CFF-2CA7-417D-9747-0ADAFF3F5DD5}" type="datetime1">
              <a:rPr lang="en-US" smtClean="0"/>
              <a:t>6/9/25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06E5C2-1149-41C4-8EDE-2AA347D59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1883BB4-3291-0A2D-E937-128544195F8C}"/>
              </a:ext>
            </a:extLst>
          </p:cNvPr>
          <p:cNvSpPr txBox="1"/>
          <p:nvPr/>
        </p:nvSpPr>
        <p:spPr>
          <a:xfrm>
            <a:off x="11606709" y="258051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62B6338-5CF1-A590-B06F-3D916C00A8FF}"/>
              </a:ext>
            </a:extLst>
          </p:cNvPr>
          <p:cNvSpPr txBox="1">
            <a:spLocks/>
          </p:cNvSpPr>
          <p:nvPr/>
        </p:nvSpPr>
        <p:spPr>
          <a:xfrm>
            <a:off x="1097280" y="427973"/>
            <a:ext cx="10058400" cy="260693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8000" kern="1200" spc="-5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" altLang="zh-TW" sz="4400" dirty="0">
                <a:latin typeface="Songti TC" panose="02010600040101010101" pitchFamily="2" charset="-120"/>
                <a:ea typeface="Songti TC" panose="02010600040101010101" pitchFamily="2" charset="-120"/>
              </a:rPr>
              <a:t>EEG-Based Real-Time Attention Feedback System Integrated into Interactive Gaming</a:t>
            </a:r>
            <a:endParaRPr lang="en-US" sz="7200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1" name="文字方塊 7">
            <a:extLst>
              <a:ext uri="{FF2B5EF4-FFF2-40B4-BE49-F238E27FC236}">
                <a16:creationId xmlns:a16="http://schemas.microsoft.com/office/drawing/2014/main" id="{90F77A84-3D34-B4BB-A20D-3930BBCCB956}"/>
              </a:ext>
            </a:extLst>
          </p:cNvPr>
          <p:cNvSpPr txBox="1"/>
          <p:nvPr/>
        </p:nvSpPr>
        <p:spPr>
          <a:xfrm>
            <a:off x="964889" y="4532731"/>
            <a:ext cx="101964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Presenter: </a:t>
            </a:r>
            <a:r>
              <a:rPr kumimoji="1"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蔡宇炫</a:t>
            </a:r>
            <a:endParaRPr kumimoji="1"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kumimoji="1" lang="en" altLang="zh-TW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Instructor: Professor Wei Chun-Shu</a:t>
            </a:r>
          </a:p>
          <a:p>
            <a:r>
              <a:rPr kumimoji="1" lang="en-US" altLang="zh-TW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Date: June 10</a:t>
            </a:r>
            <a:endParaRPr kumimoji="1"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660045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51479B-FE05-B4F3-7E97-26ECC4D3FA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B688E-7BEC-5077-6799-A036C96CD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latin typeface="Songti TC" panose="02010600040101010101" pitchFamily="2" charset="-120"/>
                <a:ea typeface="Songti TC" panose="02010600040101010101" pitchFamily="2" charset="-120"/>
              </a:rPr>
              <a:t>Methods</a:t>
            </a:r>
            <a:r>
              <a:rPr lang="zh-TW" alt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" altLang="zh-TW" sz="2000" b="1" dirty="0">
                <a:latin typeface="Songti TC" panose="02010600040101010101" pitchFamily="2" charset="-120"/>
                <a:ea typeface="Songti TC" panose="02010600040101010101" pitchFamily="2" charset="-120"/>
              </a:rPr>
              <a:t>Game Integration</a:t>
            </a:r>
            <a:endParaRPr lang="en-US" sz="2000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87A600D4-11CE-AFA2-C5DC-46C22C207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0F80DF2-DD8F-F162-22AF-D56F6317FE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25876" cy="4440766"/>
          </a:xfr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Based on Slither.io 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Game logic: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Higher Beta/Theta ratio: snake moves faster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Lower ratio: snake slows down</a:t>
            </a:r>
            <a:endParaRPr lang="zh-TW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Added real-time visual feedback:</a:t>
            </a:r>
            <a:endParaRPr lang="zh-TW" altLang="en-US" sz="18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Red/blue ratio bar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Upward triangle indicator reflects attention ratio</a:t>
            </a:r>
          </a:p>
        </p:txBody>
      </p: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E386C1C7-2211-F5F3-6C17-D7326425B8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群組 3">
            <a:extLst>
              <a:ext uri="{FF2B5EF4-FFF2-40B4-BE49-F238E27FC236}">
                <a16:creationId xmlns:a16="http://schemas.microsoft.com/office/drawing/2014/main" id="{EDEEC7A7-649A-5DA6-1E90-18272C270DD7}"/>
              </a:ext>
            </a:extLst>
          </p:cNvPr>
          <p:cNvGrpSpPr/>
          <p:nvPr/>
        </p:nvGrpSpPr>
        <p:grpSpPr>
          <a:xfrm>
            <a:off x="-577255" y="156530"/>
            <a:ext cx="13346509" cy="426186"/>
            <a:chOff x="-627576" y="672633"/>
            <a:chExt cx="13346509" cy="426186"/>
          </a:xfrm>
        </p:grpSpPr>
        <p:grpSp>
          <p:nvGrpSpPr>
            <p:cNvPr id="19" name="群組 4">
              <a:extLst>
                <a:ext uri="{FF2B5EF4-FFF2-40B4-BE49-F238E27FC236}">
                  <a16:creationId xmlns:a16="http://schemas.microsoft.com/office/drawing/2014/main" id="{E0D898F0-8076-71D9-9DBC-2D34623218E5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26" name="Arrow: Chevron 26">
                <a:extLst>
                  <a:ext uri="{FF2B5EF4-FFF2-40B4-BE49-F238E27FC236}">
                    <a16:creationId xmlns:a16="http://schemas.microsoft.com/office/drawing/2014/main" id="{3988B06F-7299-4219-C097-851E1787FF7F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9F9BAE6E-7333-FDB6-F053-738169079DCA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Arrow: Chevron 26">
                <a:extLst>
                  <a:ext uri="{FF2B5EF4-FFF2-40B4-BE49-F238E27FC236}">
                    <a16:creationId xmlns:a16="http://schemas.microsoft.com/office/drawing/2014/main" id="{D1DB3EAE-331D-6353-03C5-9B3DF1BEF03A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Arrow: Chevron 26">
                <a:extLst>
                  <a:ext uri="{FF2B5EF4-FFF2-40B4-BE49-F238E27FC236}">
                    <a16:creationId xmlns:a16="http://schemas.microsoft.com/office/drawing/2014/main" id="{908A0F5D-1CFE-4668-6B20-877E9FFEC832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Arrow: Chevron 26">
                <a:extLst>
                  <a:ext uri="{FF2B5EF4-FFF2-40B4-BE49-F238E27FC236}">
                    <a16:creationId xmlns:a16="http://schemas.microsoft.com/office/drawing/2014/main" id="{8DDC6B53-2A34-3D4C-5D07-A79117C1D861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0" name="群組 5">
              <a:extLst>
                <a:ext uri="{FF2B5EF4-FFF2-40B4-BE49-F238E27FC236}">
                  <a16:creationId xmlns:a16="http://schemas.microsoft.com/office/drawing/2014/main" id="{5579C505-9619-6710-D09E-691895ECE8A1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21" name="TextBox 48">
                <a:extLst>
                  <a:ext uri="{FF2B5EF4-FFF2-40B4-BE49-F238E27FC236}">
                    <a16:creationId xmlns:a16="http://schemas.microsoft.com/office/drawing/2014/main" id="{7F1D4E9F-F1EA-499C-C023-97268A7C7B5B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22" name="TextBox 49">
                <a:extLst>
                  <a:ext uri="{FF2B5EF4-FFF2-40B4-BE49-F238E27FC236}">
                    <a16:creationId xmlns:a16="http://schemas.microsoft.com/office/drawing/2014/main" id="{A92AC5B9-6D36-382E-A0B9-E385B1236728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23" name="TextBox 50">
                <a:extLst>
                  <a:ext uri="{FF2B5EF4-FFF2-40B4-BE49-F238E27FC236}">
                    <a16:creationId xmlns:a16="http://schemas.microsoft.com/office/drawing/2014/main" id="{3B8BA08E-D711-8E79-2E42-F99F1607D9A8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24" name="TextBox 51">
                <a:extLst>
                  <a:ext uri="{FF2B5EF4-FFF2-40B4-BE49-F238E27FC236}">
                    <a16:creationId xmlns:a16="http://schemas.microsoft.com/office/drawing/2014/main" id="{B0AD3F65-69D8-F937-0611-ECEE46EDF643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25" name="TextBox 49">
                <a:extLst>
                  <a:ext uri="{FF2B5EF4-FFF2-40B4-BE49-F238E27FC236}">
                    <a16:creationId xmlns:a16="http://schemas.microsoft.com/office/drawing/2014/main" id="{12EED072-BA71-1951-A50A-DB9CAC97C67B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  <p:sp>
        <p:nvSpPr>
          <p:cNvPr id="31" name="AutoShape 2">
            <a:extLst>
              <a:ext uri="{FF2B5EF4-FFF2-40B4-BE49-F238E27FC236}">
                <a16:creationId xmlns:a16="http://schemas.microsoft.com/office/drawing/2014/main" id="{D357BE7F-C88A-561F-9ECD-16DB520B07C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4" name="圖片 3" descr="一張含有 繪圖, 數字, 行, 螢幕擷取畫面 的圖片&#10;&#10;AI 產生的內容可能不正確。">
            <a:extLst>
              <a:ext uri="{FF2B5EF4-FFF2-40B4-BE49-F238E27FC236}">
                <a16:creationId xmlns:a16="http://schemas.microsoft.com/office/drawing/2014/main" id="{EA47D794-9CBF-4B82-795B-C64B763C6A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8775" y="3429000"/>
            <a:ext cx="4174006" cy="2496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39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8F307C-F5C5-20BC-4DEF-8A442BA54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D2E9E-53F8-A524-CE46-F648B9660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latin typeface="Songti TC" panose="02010600040101010101" pitchFamily="2" charset="-120"/>
                <a:ea typeface="Songti TC" panose="02010600040101010101" pitchFamily="2" charset="-120"/>
              </a:rPr>
              <a:t>Results</a:t>
            </a:r>
            <a:r>
              <a:rPr lang="zh-TW" alt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" altLang="zh-TW" sz="2000" b="1" dirty="0">
                <a:latin typeface="Songti TC" panose="02010600040101010101" pitchFamily="2" charset="-120"/>
                <a:ea typeface="Songti TC" panose="02010600040101010101" pitchFamily="2" charset="-120"/>
              </a:rPr>
              <a:t>(Single User)</a:t>
            </a:r>
            <a:endParaRPr lang="en-US" sz="2000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A0D6776-2EBB-8AED-EAFB-5595890C7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560FBBD-F3E1-C1C3-299E-0A7D59CD1E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25876" cy="4440766"/>
          </a:xfr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Successfully integrated EEG signal with real-time browser game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Ratio values transmitted and reflected instantly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Gameplay changes (snake speed) match cognitive state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Helped users become more aware of their focus level</a:t>
            </a:r>
            <a:endParaRPr lang="en-US" altLang="zh-TW" sz="16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4C2FC904-7CEE-5CB6-D413-D3D7509A54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utoShape 2">
            <a:extLst>
              <a:ext uri="{FF2B5EF4-FFF2-40B4-BE49-F238E27FC236}">
                <a16:creationId xmlns:a16="http://schemas.microsoft.com/office/drawing/2014/main" id="{FE632A58-DDB3-0989-F0DC-61667018CF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AB24F3DA-AA3D-0471-25E6-0DA74C6B1F44}"/>
              </a:ext>
            </a:extLst>
          </p:cNvPr>
          <p:cNvGrpSpPr/>
          <p:nvPr/>
        </p:nvGrpSpPr>
        <p:grpSpPr>
          <a:xfrm>
            <a:off x="-577255" y="156530"/>
            <a:ext cx="13346509" cy="426186"/>
            <a:chOff x="-627576" y="672633"/>
            <a:chExt cx="13346509" cy="426186"/>
          </a:xfrm>
        </p:grpSpPr>
        <p:grpSp>
          <p:nvGrpSpPr>
            <p:cNvPr id="48" name="群組 47">
              <a:extLst>
                <a:ext uri="{FF2B5EF4-FFF2-40B4-BE49-F238E27FC236}">
                  <a16:creationId xmlns:a16="http://schemas.microsoft.com/office/drawing/2014/main" id="{8778913E-23E8-E630-2F65-2C119735D507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55" name="Arrow: Chevron 26">
                <a:extLst>
                  <a:ext uri="{FF2B5EF4-FFF2-40B4-BE49-F238E27FC236}">
                    <a16:creationId xmlns:a16="http://schemas.microsoft.com/office/drawing/2014/main" id="{18E9A57A-E88D-B36B-FD22-5E0ABC447226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Arrow: Chevron 26">
                <a:extLst>
                  <a:ext uri="{FF2B5EF4-FFF2-40B4-BE49-F238E27FC236}">
                    <a16:creationId xmlns:a16="http://schemas.microsoft.com/office/drawing/2014/main" id="{CED1E830-C686-8FA5-87F7-DF2EBB1DDA04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Arrow: Chevron 26">
                <a:extLst>
                  <a:ext uri="{FF2B5EF4-FFF2-40B4-BE49-F238E27FC236}">
                    <a16:creationId xmlns:a16="http://schemas.microsoft.com/office/drawing/2014/main" id="{179EDF7C-E38C-B682-CE38-F798861AF46D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Arrow: Chevron 26">
                <a:extLst>
                  <a:ext uri="{FF2B5EF4-FFF2-40B4-BE49-F238E27FC236}">
                    <a16:creationId xmlns:a16="http://schemas.microsoft.com/office/drawing/2014/main" id="{CE55AEEE-5F4D-60B1-5046-688FA1C6BA1D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Arrow: Chevron 26">
                <a:extLst>
                  <a:ext uri="{FF2B5EF4-FFF2-40B4-BE49-F238E27FC236}">
                    <a16:creationId xmlns:a16="http://schemas.microsoft.com/office/drawing/2014/main" id="{C7A43D13-178D-DA7D-73B3-A648D5243E1B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9" name="群組 48">
              <a:extLst>
                <a:ext uri="{FF2B5EF4-FFF2-40B4-BE49-F238E27FC236}">
                  <a16:creationId xmlns:a16="http://schemas.microsoft.com/office/drawing/2014/main" id="{BEFF2E2E-9F4C-08B8-62FE-1ECB560889FA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50" name="TextBox 48">
                <a:extLst>
                  <a:ext uri="{FF2B5EF4-FFF2-40B4-BE49-F238E27FC236}">
                    <a16:creationId xmlns:a16="http://schemas.microsoft.com/office/drawing/2014/main" id="{361935AF-FA3D-01D6-DE97-D93290389BF1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51" name="TextBox 49">
                <a:extLst>
                  <a:ext uri="{FF2B5EF4-FFF2-40B4-BE49-F238E27FC236}">
                    <a16:creationId xmlns:a16="http://schemas.microsoft.com/office/drawing/2014/main" id="{6A35CBFA-4686-38EC-F50D-7B1B75496072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52" name="TextBox 50">
                <a:extLst>
                  <a:ext uri="{FF2B5EF4-FFF2-40B4-BE49-F238E27FC236}">
                    <a16:creationId xmlns:a16="http://schemas.microsoft.com/office/drawing/2014/main" id="{73330AC6-34E0-5961-4181-8E0DFCE5916C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53" name="TextBox 51">
                <a:extLst>
                  <a:ext uri="{FF2B5EF4-FFF2-40B4-BE49-F238E27FC236}">
                    <a16:creationId xmlns:a16="http://schemas.microsoft.com/office/drawing/2014/main" id="{E5F98556-299A-11B5-BFA9-8AC31ABFD9F4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54" name="TextBox 49">
                <a:extLst>
                  <a:ext uri="{FF2B5EF4-FFF2-40B4-BE49-F238E27FC236}">
                    <a16:creationId xmlns:a16="http://schemas.microsoft.com/office/drawing/2014/main" id="{0EFE8D56-49FE-DE03-C041-0A04B1CB09E8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  <p:sp>
        <p:nvSpPr>
          <p:cNvPr id="5" name="文字方塊 4">
            <a:extLst>
              <a:ext uri="{FF2B5EF4-FFF2-40B4-BE49-F238E27FC236}">
                <a16:creationId xmlns:a16="http://schemas.microsoft.com/office/drawing/2014/main" id="{7E5F084F-51EC-7103-10BC-7431919041EF}"/>
              </a:ext>
            </a:extLst>
          </p:cNvPr>
          <p:cNvSpPr txBox="1"/>
          <p:nvPr/>
        </p:nvSpPr>
        <p:spPr>
          <a:xfrm>
            <a:off x="6506321" y="5978723"/>
            <a:ext cx="4800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 Light" panose="02010600040101010101" pitchFamily="2" charset="-120"/>
                <a:ea typeface="Songti TC Light" panose="02010600040101010101" pitchFamily="2" charset="-120"/>
              </a:rPr>
              <a:t>https://youtu.be/Ay3iZjaHcZ8</a:t>
            </a:r>
            <a:endParaRPr kumimoji="1" lang="zh-TW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Songti TC Light" panose="02010600040101010101" pitchFamily="2" charset="-120"/>
              <a:ea typeface="Songti TC Light" panose="02010600040101010101" pitchFamily="2" charset="-120"/>
            </a:endParaRPr>
          </a:p>
        </p:txBody>
      </p:sp>
      <p:pic>
        <p:nvPicPr>
          <p:cNvPr id="9" name="CleanShot 2025-06-10 at 02.31.24">
            <a:hlinkClick r:id="" action="ppaction://media"/>
            <a:extLst>
              <a:ext uri="{FF2B5EF4-FFF2-40B4-BE49-F238E27FC236}">
                <a16:creationId xmlns:a16="http://schemas.microsoft.com/office/drawing/2014/main" id="{70AA788E-37FA-F4EF-513B-3C0696BFE5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24224" y="2680919"/>
            <a:ext cx="5371012" cy="3112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517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3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4C606-7CED-AA59-9D7E-ACDEBD674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CED6B-AD9D-511B-D095-D6E116E08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latin typeface="Songti TC" panose="02010600040101010101" pitchFamily="2" charset="-120"/>
                <a:ea typeface="Songti TC" panose="02010600040101010101" pitchFamily="2" charset="-120"/>
              </a:rPr>
              <a:t>Results</a:t>
            </a:r>
            <a:r>
              <a:rPr lang="zh-TW" alt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" altLang="zh-TW" sz="2000" b="1" dirty="0">
                <a:latin typeface="Songti TC" panose="02010600040101010101" pitchFamily="2" charset="-120"/>
                <a:ea typeface="Songti TC" panose="02010600040101010101" pitchFamily="2" charset="-120"/>
              </a:rPr>
              <a:t>Multi-User Prototype</a:t>
            </a:r>
            <a:endParaRPr lang="en-US" sz="2000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2D704424-8B4B-2E2E-48AE-2CAE5B5E7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5448AD5C-469B-8CEA-CAFF-168AEDE9C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utoShape 2">
            <a:extLst>
              <a:ext uri="{FF2B5EF4-FFF2-40B4-BE49-F238E27FC236}">
                <a16:creationId xmlns:a16="http://schemas.microsoft.com/office/drawing/2014/main" id="{38925043-6895-F04D-EFBE-D95EB319437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2F1B5CBA-0593-497C-8D9A-1EF2B0A7FA11}"/>
              </a:ext>
            </a:extLst>
          </p:cNvPr>
          <p:cNvGrpSpPr/>
          <p:nvPr/>
        </p:nvGrpSpPr>
        <p:grpSpPr>
          <a:xfrm>
            <a:off x="-577255" y="156530"/>
            <a:ext cx="13346509" cy="426186"/>
            <a:chOff x="-627576" y="672633"/>
            <a:chExt cx="13346509" cy="426186"/>
          </a:xfrm>
        </p:grpSpPr>
        <p:grpSp>
          <p:nvGrpSpPr>
            <p:cNvPr id="48" name="群組 47">
              <a:extLst>
                <a:ext uri="{FF2B5EF4-FFF2-40B4-BE49-F238E27FC236}">
                  <a16:creationId xmlns:a16="http://schemas.microsoft.com/office/drawing/2014/main" id="{9C8CAC79-0325-D10D-6EAA-180109D2C871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55" name="Arrow: Chevron 26">
                <a:extLst>
                  <a:ext uri="{FF2B5EF4-FFF2-40B4-BE49-F238E27FC236}">
                    <a16:creationId xmlns:a16="http://schemas.microsoft.com/office/drawing/2014/main" id="{09797943-B6E1-4306-B0F3-6E0C81405351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6" name="Arrow: Chevron 26">
                <a:extLst>
                  <a:ext uri="{FF2B5EF4-FFF2-40B4-BE49-F238E27FC236}">
                    <a16:creationId xmlns:a16="http://schemas.microsoft.com/office/drawing/2014/main" id="{74EF385E-6BF6-243D-FD25-AC9C02504596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Arrow: Chevron 26">
                <a:extLst>
                  <a:ext uri="{FF2B5EF4-FFF2-40B4-BE49-F238E27FC236}">
                    <a16:creationId xmlns:a16="http://schemas.microsoft.com/office/drawing/2014/main" id="{1CBD7B93-E606-8DAE-86B3-1B8B70BAFF53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8" name="Arrow: Chevron 26">
                <a:extLst>
                  <a:ext uri="{FF2B5EF4-FFF2-40B4-BE49-F238E27FC236}">
                    <a16:creationId xmlns:a16="http://schemas.microsoft.com/office/drawing/2014/main" id="{C7811032-591B-28B8-50E0-BEF3CE5B4544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Arrow: Chevron 26">
                <a:extLst>
                  <a:ext uri="{FF2B5EF4-FFF2-40B4-BE49-F238E27FC236}">
                    <a16:creationId xmlns:a16="http://schemas.microsoft.com/office/drawing/2014/main" id="{8064D8B1-02DE-E5EC-4091-85EBEF78AA42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9" name="群組 48">
              <a:extLst>
                <a:ext uri="{FF2B5EF4-FFF2-40B4-BE49-F238E27FC236}">
                  <a16:creationId xmlns:a16="http://schemas.microsoft.com/office/drawing/2014/main" id="{0C8B0A6F-43E6-D24A-9EAB-3823578FA07D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50" name="TextBox 48">
                <a:extLst>
                  <a:ext uri="{FF2B5EF4-FFF2-40B4-BE49-F238E27FC236}">
                    <a16:creationId xmlns:a16="http://schemas.microsoft.com/office/drawing/2014/main" id="{1C37BA71-F5A0-6AE3-F25C-B544763ED4EC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51" name="TextBox 49">
                <a:extLst>
                  <a:ext uri="{FF2B5EF4-FFF2-40B4-BE49-F238E27FC236}">
                    <a16:creationId xmlns:a16="http://schemas.microsoft.com/office/drawing/2014/main" id="{E8E601B2-C35D-EBA1-3946-6935F22AAB25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52" name="TextBox 50">
                <a:extLst>
                  <a:ext uri="{FF2B5EF4-FFF2-40B4-BE49-F238E27FC236}">
                    <a16:creationId xmlns:a16="http://schemas.microsoft.com/office/drawing/2014/main" id="{693CB1F3-C909-9506-ABC2-8E261A4F6252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53" name="TextBox 51">
                <a:extLst>
                  <a:ext uri="{FF2B5EF4-FFF2-40B4-BE49-F238E27FC236}">
                    <a16:creationId xmlns:a16="http://schemas.microsoft.com/office/drawing/2014/main" id="{629FA2A9-EB50-B6D5-B26F-ECFCAA1DB810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54" name="TextBox 49">
                <a:extLst>
                  <a:ext uri="{FF2B5EF4-FFF2-40B4-BE49-F238E27FC236}">
                    <a16:creationId xmlns:a16="http://schemas.microsoft.com/office/drawing/2014/main" id="{54DFDD6F-FE05-8EA6-11FC-6D639E5041AD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1C438AEF-14E6-E09A-346A-B4806EF22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25876" cy="4440766"/>
          </a:xfr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Developed multiplayer mode where each player uses their own EEG input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Each player controls a snake with individual attention metrics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Demonstrates potential for competitive neurogaming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Prototype only; no advanced sync or battle logic implemented yet</a:t>
            </a:r>
            <a:endParaRPr lang="en-US" altLang="zh-TW" sz="16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pic>
        <p:nvPicPr>
          <p:cNvPr id="8" name="圖片 7" descr="一張含有 人員, 服裝, 室內, 傢俱 的圖片&#10;&#10;AI 產生的內容可能不正確。">
            <a:extLst>
              <a:ext uri="{FF2B5EF4-FFF2-40B4-BE49-F238E27FC236}">
                <a16:creationId xmlns:a16="http://schemas.microsoft.com/office/drawing/2014/main" id="{81E9F675-A2C5-6D3D-5DA6-CB8B54CA9A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7574" y="3200400"/>
            <a:ext cx="3729277" cy="279695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424921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14D626-EACB-437D-E044-E79B2BBC0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FC1B2-C709-5FA3-CA85-80111D1CE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US" altLang="zh-TW" sz="4800" b="1" i="0" u="none" strike="noStrike" kern="1200" cap="none" spc="-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Discussion</a:t>
            </a:r>
            <a:r>
              <a:rPr kumimoji="0" lang="zh-TW" altLang="en-US" sz="4800" b="1" i="0" u="none" strike="noStrike" kern="1200" cap="none" spc="-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 </a:t>
            </a:r>
            <a:r>
              <a:rPr kumimoji="0" lang="en" altLang="zh-TW" sz="2000" b="1" i="0" u="none" strike="noStrike" kern="1200" cap="none" spc="-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Discussion &amp; Challenges</a:t>
            </a:r>
            <a:endParaRPr lang="en-US" sz="2000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602C966A-A748-1183-D05E-45019DC3A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CAC1AF9-11B3-57F2-27F8-C0C8C4B9A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25876" cy="4440766"/>
          </a:xfr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Technical Challenges:</a:t>
            </a:r>
            <a:endParaRPr lang="en-US" altLang="zh-TW" sz="18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EEG signal stability and noise filtering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Real-time processing demands</a:t>
            </a:r>
            <a:endParaRPr lang="en-US" altLang="zh-TW" sz="1400" dirty="0">
              <a:solidFill>
                <a:schemeClr val="tx1">
                  <a:lumMod val="65000"/>
                  <a:lumOff val="3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Design Considerations:</a:t>
            </a:r>
            <a:endParaRPr lang="en-US" altLang="zh-TW" sz="18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Only speed controlled by attention; other EEG features (like Alpha) not fully utilized</a:t>
            </a:r>
            <a:endParaRPr lang="zh-TW" altLang="en-US" dirty="0">
              <a:solidFill>
                <a:schemeClr val="tx1">
                  <a:lumMod val="65000"/>
                  <a:lumOff val="3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Future opportunities:</a:t>
            </a:r>
            <a:endParaRPr lang="en-US" altLang="zh-TW" sz="18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More EEG metrics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Deeper gameplay integration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Enhanced user engagement</a:t>
            </a:r>
            <a:endParaRPr lang="zh-TW" altLang="en-US" dirty="0">
              <a:solidFill>
                <a:schemeClr val="tx1">
                  <a:lumMod val="65000"/>
                  <a:lumOff val="3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703C5E19-BA83-1890-C628-F8463D6825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utoShape 2">
            <a:extLst>
              <a:ext uri="{FF2B5EF4-FFF2-40B4-BE49-F238E27FC236}">
                <a16:creationId xmlns:a16="http://schemas.microsoft.com/office/drawing/2014/main" id="{BD7E9F89-37EA-EE80-4B3B-E11087E27E7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grpSp>
        <p:nvGrpSpPr>
          <p:cNvPr id="18" name="群組 3">
            <a:extLst>
              <a:ext uri="{FF2B5EF4-FFF2-40B4-BE49-F238E27FC236}">
                <a16:creationId xmlns:a16="http://schemas.microsoft.com/office/drawing/2014/main" id="{3C0AA748-7BB2-431D-FA11-9B6E1BE84978}"/>
              </a:ext>
            </a:extLst>
          </p:cNvPr>
          <p:cNvGrpSpPr/>
          <p:nvPr/>
        </p:nvGrpSpPr>
        <p:grpSpPr>
          <a:xfrm>
            <a:off x="-577255" y="152400"/>
            <a:ext cx="13346509" cy="426186"/>
            <a:chOff x="-627576" y="672633"/>
            <a:chExt cx="13346509" cy="426186"/>
          </a:xfrm>
        </p:grpSpPr>
        <p:grpSp>
          <p:nvGrpSpPr>
            <p:cNvPr id="19" name="群組 4">
              <a:extLst>
                <a:ext uri="{FF2B5EF4-FFF2-40B4-BE49-F238E27FC236}">
                  <a16:creationId xmlns:a16="http://schemas.microsoft.com/office/drawing/2014/main" id="{F23710E6-E5B3-A2F0-B0F8-4BA1F1C09753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26" name="Arrow: Chevron 26">
                <a:extLst>
                  <a:ext uri="{FF2B5EF4-FFF2-40B4-BE49-F238E27FC236}">
                    <a16:creationId xmlns:a16="http://schemas.microsoft.com/office/drawing/2014/main" id="{7521336E-C3F7-68A9-2E17-8DA70282EABA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A2411D26-34B2-515E-E4EC-5654D4619DFC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Arrow: Chevron 26">
                <a:extLst>
                  <a:ext uri="{FF2B5EF4-FFF2-40B4-BE49-F238E27FC236}">
                    <a16:creationId xmlns:a16="http://schemas.microsoft.com/office/drawing/2014/main" id="{9F3E8465-65EA-1D2D-7AF4-8269774EDBC7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Arrow: Chevron 26">
                <a:extLst>
                  <a:ext uri="{FF2B5EF4-FFF2-40B4-BE49-F238E27FC236}">
                    <a16:creationId xmlns:a16="http://schemas.microsoft.com/office/drawing/2014/main" id="{56497CBB-8B15-E734-A285-94235430A76E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Arrow: Chevron 26">
                <a:extLst>
                  <a:ext uri="{FF2B5EF4-FFF2-40B4-BE49-F238E27FC236}">
                    <a16:creationId xmlns:a16="http://schemas.microsoft.com/office/drawing/2014/main" id="{5C97B9C9-C94E-FA36-AAE5-386DBCF21165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0" name="群組 5">
              <a:extLst>
                <a:ext uri="{FF2B5EF4-FFF2-40B4-BE49-F238E27FC236}">
                  <a16:creationId xmlns:a16="http://schemas.microsoft.com/office/drawing/2014/main" id="{3EA8245C-4582-B83F-B33D-AA946EF05667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21" name="TextBox 48">
                <a:extLst>
                  <a:ext uri="{FF2B5EF4-FFF2-40B4-BE49-F238E27FC236}">
                    <a16:creationId xmlns:a16="http://schemas.microsoft.com/office/drawing/2014/main" id="{D4967C5D-55C3-C8C3-0B11-1F7E5B3B8B0A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22" name="TextBox 49">
                <a:extLst>
                  <a:ext uri="{FF2B5EF4-FFF2-40B4-BE49-F238E27FC236}">
                    <a16:creationId xmlns:a16="http://schemas.microsoft.com/office/drawing/2014/main" id="{DAAC02A2-2483-47E8-61C1-DD6853CFA489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23" name="TextBox 50">
                <a:extLst>
                  <a:ext uri="{FF2B5EF4-FFF2-40B4-BE49-F238E27FC236}">
                    <a16:creationId xmlns:a16="http://schemas.microsoft.com/office/drawing/2014/main" id="{0C6D040D-078C-AA8B-0CED-AE0702DC1EB1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24" name="TextBox 51">
                <a:extLst>
                  <a:ext uri="{FF2B5EF4-FFF2-40B4-BE49-F238E27FC236}">
                    <a16:creationId xmlns:a16="http://schemas.microsoft.com/office/drawing/2014/main" id="{24136919-A184-32BC-67EB-77687623B6E1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25" name="TextBox 49">
                <a:extLst>
                  <a:ext uri="{FF2B5EF4-FFF2-40B4-BE49-F238E27FC236}">
                    <a16:creationId xmlns:a16="http://schemas.microsoft.com/office/drawing/2014/main" id="{F7B2C2CC-AEF4-EE2E-2600-496CC8CCC171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595494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D9A93A-12D7-75DB-BACF-D2014BE00E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94118-D963-4964-50F4-665D73CAC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0" lang="en-US" altLang="zh-TW" sz="4800" b="1" i="0" u="none" strike="noStrike" kern="1200" cap="none" spc="-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Conclusion</a:t>
            </a:r>
            <a:r>
              <a:rPr kumimoji="0" lang="zh-TW" altLang="en-US" sz="4800" b="1" i="0" u="none" strike="noStrike" kern="1200" cap="none" spc="-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 </a:t>
            </a:r>
            <a:r>
              <a:rPr kumimoji="0" lang="en" altLang="zh-TW" sz="2000" b="1" i="0" u="none" strike="noStrike" kern="1200" cap="none" spc="-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Conclusion &amp; Future Work</a:t>
            </a:r>
            <a:endParaRPr lang="en-US" sz="2000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FFA32F6F-7C17-96FB-8E75-DBF321AE1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A7B3EA-7A66-1B18-6D3D-E1CFFC18DE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25876" cy="4440766"/>
          </a:xfr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Conclusion:</a:t>
            </a:r>
            <a:endParaRPr lang="en-US" altLang="zh-TW" sz="18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Demonstrated feasibility of integrating EEG metrics into game control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Created engaging system for attention visualization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Future Work:	</a:t>
            </a:r>
          </a:p>
          <a:p>
            <a:pPr marL="790575" lvl="2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Conduct more experiments with full EEG setup</a:t>
            </a:r>
          </a:p>
          <a:p>
            <a:pPr marL="790575" lvl="2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Add Alpha wave for relaxation control (e.g., snake resting)</a:t>
            </a:r>
          </a:p>
          <a:p>
            <a:pPr marL="790575" lvl="2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Enrich game design with items and map events</a:t>
            </a:r>
          </a:p>
          <a:p>
            <a:pPr marL="790575" lvl="2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Explore motor imagery control for hands-free snake movement</a:t>
            </a:r>
          </a:p>
        </p:txBody>
      </p: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09B9330D-8BF7-2B9F-CEAF-A8A394CF9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utoShape 2">
            <a:extLst>
              <a:ext uri="{FF2B5EF4-FFF2-40B4-BE49-F238E27FC236}">
                <a16:creationId xmlns:a16="http://schemas.microsoft.com/office/drawing/2014/main" id="{59B5B935-2215-D9E9-CA71-AF64A15994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55A21D62-15EC-80CE-0543-F07DD72ABDE4}"/>
              </a:ext>
            </a:extLst>
          </p:cNvPr>
          <p:cNvGrpSpPr/>
          <p:nvPr/>
        </p:nvGrpSpPr>
        <p:grpSpPr>
          <a:xfrm>
            <a:off x="-577255" y="156530"/>
            <a:ext cx="13346509" cy="426186"/>
            <a:chOff x="-627576" y="672633"/>
            <a:chExt cx="13346509" cy="426186"/>
          </a:xfrm>
        </p:grpSpPr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F512AAA7-5271-83BF-0CFE-557606F678C8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12" name="Arrow: Chevron 26">
                <a:extLst>
                  <a:ext uri="{FF2B5EF4-FFF2-40B4-BE49-F238E27FC236}">
                    <a16:creationId xmlns:a16="http://schemas.microsoft.com/office/drawing/2014/main" id="{39E073F8-6331-6B28-ED68-459E4188CFF1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Arrow: Chevron 26">
                <a:extLst>
                  <a:ext uri="{FF2B5EF4-FFF2-40B4-BE49-F238E27FC236}">
                    <a16:creationId xmlns:a16="http://schemas.microsoft.com/office/drawing/2014/main" id="{BD717456-A043-5781-628F-9E79EECBCC4D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Arrow: Chevron 26">
                <a:extLst>
                  <a:ext uri="{FF2B5EF4-FFF2-40B4-BE49-F238E27FC236}">
                    <a16:creationId xmlns:a16="http://schemas.microsoft.com/office/drawing/2014/main" id="{A01BD957-A78F-FF63-42EF-273E587A5AEB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Arrow: Chevron 26">
                <a:extLst>
                  <a:ext uri="{FF2B5EF4-FFF2-40B4-BE49-F238E27FC236}">
                    <a16:creationId xmlns:a16="http://schemas.microsoft.com/office/drawing/2014/main" id="{0BFFD1D2-10E1-CC57-5F8C-4FA0A0A49AA5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Arrow: Chevron 26">
                <a:extLst>
                  <a:ext uri="{FF2B5EF4-FFF2-40B4-BE49-F238E27FC236}">
                    <a16:creationId xmlns:a16="http://schemas.microsoft.com/office/drawing/2014/main" id="{03436161-0918-F75B-A3C9-7FB5857B1B4F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170F71AC-80A6-51F8-E248-70A622BB2FF7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7" name="TextBox 48">
                <a:extLst>
                  <a:ext uri="{FF2B5EF4-FFF2-40B4-BE49-F238E27FC236}">
                    <a16:creationId xmlns:a16="http://schemas.microsoft.com/office/drawing/2014/main" id="{CC8D4C98-A71D-B2C6-D83E-F28A00CEE5AC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8" name="TextBox 49">
                <a:extLst>
                  <a:ext uri="{FF2B5EF4-FFF2-40B4-BE49-F238E27FC236}">
                    <a16:creationId xmlns:a16="http://schemas.microsoft.com/office/drawing/2014/main" id="{158E7586-5EB5-B065-9C61-E46EB91718CD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9" name="TextBox 50">
                <a:extLst>
                  <a:ext uri="{FF2B5EF4-FFF2-40B4-BE49-F238E27FC236}">
                    <a16:creationId xmlns:a16="http://schemas.microsoft.com/office/drawing/2014/main" id="{E8E9B702-4F01-839D-6654-CFF302C999E0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10" name="TextBox 51">
                <a:extLst>
                  <a:ext uri="{FF2B5EF4-FFF2-40B4-BE49-F238E27FC236}">
                    <a16:creationId xmlns:a16="http://schemas.microsoft.com/office/drawing/2014/main" id="{C8D495CB-8BF4-AB83-E31C-DA2F8ED36F50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11" name="TextBox 49">
                <a:extLst>
                  <a:ext uri="{FF2B5EF4-FFF2-40B4-BE49-F238E27FC236}">
                    <a16:creationId xmlns:a16="http://schemas.microsoft.com/office/drawing/2014/main" id="{562DD00E-03CA-30FD-B18F-D294118DE152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9765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EE356-4B4E-587A-F4A9-8526D90BFC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2A276-C602-F5DF-4677-FE35EDB6B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551221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US" altLang="zh-TW" sz="7200" b="1" dirty="0">
                <a:solidFill>
                  <a:prstClr val="black">
                    <a:lumMod val="75000"/>
                    <a:lumOff val="25000"/>
                  </a:prst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T</a:t>
            </a:r>
            <a:r>
              <a:rPr kumimoji="0" lang="en-US" altLang="zh-TW" sz="7200" b="1" i="0" u="none" strike="noStrike" kern="1200" cap="none" spc="-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hank You</a:t>
            </a:r>
            <a:endParaRPr lang="en-US" sz="3600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345B0FD-90CA-7F26-E3C5-3FBF8F1C81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30FAB075-0B5F-D99C-9AC9-7830A1D608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AutoShape 2">
            <a:extLst>
              <a:ext uri="{FF2B5EF4-FFF2-40B4-BE49-F238E27FC236}">
                <a16:creationId xmlns:a16="http://schemas.microsoft.com/office/drawing/2014/main" id="{662FB2AB-06BE-D87D-9137-4DA8176478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8269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F95B18E-9108-4AA3-94B9-6A7C35D72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62A62CEC-091A-4E04-9682-77781ED50AE8}"/>
              </a:ext>
            </a:extLst>
          </p:cNvPr>
          <p:cNvGrpSpPr/>
          <p:nvPr/>
        </p:nvGrpSpPr>
        <p:grpSpPr>
          <a:xfrm>
            <a:off x="1110350" y="1965572"/>
            <a:ext cx="9983375" cy="418631"/>
            <a:chOff x="1194097" y="284519"/>
            <a:chExt cx="9983375" cy="418631"/>
          </a:xfrm>
          <a:noFill/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486BA1-2E61-433D-A149-9276E0EFBFAC}"/>
                </a:ext>
              </a:extLst>
            </p:cNvPr>
            <p:cNvSpPr txBox="1"/>
            <p:nvPr/>
          </p:nvSpPr>
          <p:spPr>
            <a:xfrm>
              <a:off x="1194097" y="298599"/>
              <a:ext cx="201453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Introduction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91D9518-23A4-4E70-A39B-43A9E0B9B4BD}"/>
                </a:ext>
              </a:extLst>
            </p:cNvPr>
            <p:cNvSpPr txBox="1"/>
            <p:nvPr/>
          </p:nvSpPr>
          <p:spPr>
            <a:xfrm>
              <a:off x="3859343" y="293642"/>
              <a:ext cx="201453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Methods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772470-8E2D-40B6-81A1-D1CE87F42277}"/>
                </a:ext>
              </a:extLst>
            </p:cNvPr>
            <p:cNvSpPr txBox="1"/>
            <p:nvPr/>
          </p:nvSpPr>
          <p:spPr>
            <a:xfrm>
              <a:off x="6509768" y="284519"/>
              <a:ext cx="201453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Results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34AD86A-BF5E-4422-B7A7-A25545081A35}"/>
                </a:ext>
              </a:extLst>
            </p:cNvPr>
            <p:cNvSpPr txBox="1"/>
            <p:nvPr/>
          </p:nvSpPr>
          <p:spPr>
            <a:xfrm>
              <a:off x="9162938" y="303040"/>
              <a:ext cx="2014534" cy="40011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Conclusion</a:t>
              </a:r>
            </a:p>
          </p:txBody>
        </p:sp>
      </p:grpSp>
      <p:sp>
        <p:nvSpPr>
          <p:cNvPr id="2" name="標題 4">
            <a:extLst>
              <a:ext uri="{FF2B5EF4-FFF2-40B4-BE49-F238E27FC236}">
                <a16:creationId xmlns:a16="http://schemas.microsoft.com/office/drawing/2014/main" id="{97BF90ED-E9BE-2EF7-ABE1-7139E2C48E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altLang="zh-TW" b="1" dirty="0">
                <a:latin typeface="Songti TC" panose="02010600040101010101" pitchFamily="2" charset="-120"/>
                <a:ea typeface="Songti TC" panose="02010600040101010101" pitchFamily="2" charset="-120"/>
              </a:rPr>
              <a:t>Outline</a:t>
            </a:r>
            <a:endParaRPr lang="zh-TW" altLang="en-US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21" name="內容版面配置區 2">
            <a:extLst>
              <a:ext uri="{FF2B5EF4-FFF2-40B4-BE49-F238E27FC236}">
                <a16:creationId xmlns:a16="http://schemas.microsoft.com/office/drawing/2014/main" id="{CC0B979C-E730-B20C-B3C9-631310151D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/>
          <a:lstStyle/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kumimoji="1" lang="en-US" altLang="zh-TW" dirty="0">
                <a:latin typeface="Songti TC" panose="02010600040101010101" pitchFamily="2" charset="-120"/>
                <a:ea typeface="Songti TC" panose="02010600040101010101" pitchFamily="2" charset="-120"/>
              </a:rPr>
              <a:t>Introduction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kumimoji="1" lang="en-US" altLang="zh-TW" dirty="0">
                <a:latin typeface="Songti TC" panose="02010600040101010101" pitchFamily="2" charset="-120"/>
                <a:ea typeface="Songti TC" panose="02010600040101010101" pitchFamily="2" charset="-120"/>
              </a:rPr>
              <a:t>Materials and Methods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kumimoji="1" lang="en-US" altLang="zh-TW" dirty="0">
                <a:latin typeface="Songti TC" panose="02010600040101010101" pitchFamily="2" charset="-120"/>
                <a:ea typeface="Songti TC" panose="02010600040101010101" pitchFamily="2" charset="-120"/>
              </a:rPr>
              <a:t>Results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kumimoji="1" lang="en-US" altLang="zh-TW" dirty="0">
                <a:latin typeface="Songti TC" panose="02010600040101010101" pitchFamily="2" charset="-120"/>
                <a:ea typeface="Songti TC" panose="02010600040101010101" pitchFamily="2" charset="-120"/>
              </a:rPr>
              <a:t>Discussion</a:t>
            </a:r>
          </a:p>
          <a:p>
            <a:pPr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kumimoji="1" lang="en-US" altLang="zh-TW" dirty="0">
                <a:latin typeface="Songti TC" panose="02010600040101010101" pitchFamily="2" charset="-120"/>
                <a:ea typeface="Songti TC" panose="02010600040101010101" pitchFamily="2" charset="-120"/>
              </a:rPr>
              <a:t>Conclusion</a:t>
            </a:r>
            <a:endParaRPr kumimoji="1" lang="zh-TW" alt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475805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54697-4D15-4489-88BB-4E39359D4C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Introduction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F95B18E-9108-4AA3-94B9-6A7C35D72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9AB3335-E4C8-AA18-2EC2-21FE2D4DB5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546946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 Introduction to BCI and EEG</a:t>
            </a:r>
            <a:r>
              <a:rPr lang="en-US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:</a:t>
            </a:r>
            <a:endParaRPr lang="en" altLang="zh-TW" sz="18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Brain-Computer Interface (BCI) enables direct communication between brain and external devices.</a:t>
            </a:r>
            <a:endParaRPr lang="en-US" altLang="zh-TW" sz="1400" dirty="0">
              <a:solidFill>
                <a:schemeClr val="tx1">
                  <a:lumMod val="65000"/>
                  <a:lumOff val="3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EEG is a non-invasive method for capturing brainwave signals via scalp electrodes.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High temporal resolution makes EEG ideal for real-time feedback.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EEG frequency bands:</a:t>
            </a:r>
            <a:endParaRPr lang="en-US" altLang="zh-TW" sz="18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Delta (0.5-4 Hz): Deep sleep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Theta (4-7 Hz): Light sleep or relaxation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Alpha (8-12 Hz): Relaxed alertness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Beta (13-30 Hz): Focused cognitive activity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Gamma (&gt;30 Hz): High-level perception and processing</a:t>
            </a:r>
            <a:endParaRPr lang="zh-TW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47675" lvl="2" indent="0">
              <a:lnSpc>
                <a:spcPct val="150000"/>
              </a:lnSpc>
              <a:buClr>
                <a:schemeClr val="tx2"/>
              </a:buClr>
              <a:buNone/>
            </a:pPr>
            <a:endParaRPr lang="zh-TW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47675" lvl="2" indent="0">
              <a:lnSpc>
                <a:spcPct val="150000"/>
              </a:lnSpc>
              <a:buClr>
                <a:schemeClr val="tx2"/>
              </a:buClr>
              <a:buNone/>
            </a:pPr>
            <a:endParaRPr lang="en-US" altLang="zh-TW" sz="20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3007FEE5-68FD-EF16-2E8F-FEEEFA6D7183}"/>
              </a:ext>
            </a:extLst>
          </p:cNvPr>
          <p:cNvGrpSpPr/>
          <p:nvPr/>
        </p:nvGrpSpPr>
        <p:grpSpPr>
          <a:xfrm>
            <a:off x="-577255" y="156530"/>
            <a:ext cx="13346509" cy="426186"/>
            <a:chOff x="-627576" y="672633"/>
            <a:chExt cx="13346509" cy="426186"/>
          </a:xfrm>
        </p:grpSpPr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19DFF8EA-15A5-8A9C-6B78-EF2B14204AB5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12" name="Arrow: Chevron 26">
                <a:extLst>
                  <a:ext uri="{FF2B5EF4-FFF2-40B4-BE49-F238E27FC236}">
                    <a16:creationId xmlns:a16="http://schemas.microsoft.com/office/drawing/2014/main" id="{46B466ED-4020-0210-4F86-164B98E7E399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Arrow: Chevron 26">
                <a:extLst>
                  <a:ext uri="{FF2B5EF4-FFF2-40B4-BE49-F238E27FC236}">
                    <a16:creationId xmlns:a16="http://schemas.microsoft.com/office/drawing/2014/main" id="{8D0F5E85-160C-77A4-AAEE-22C3879A4959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Arrow: Chevron 26">
                <a:extLst>
                  <a:ext uri="{FF2B5EF4-FFF2-40B4-BE49-F238E27FC236}">
                    <a16:creationId xmlns:a16="http://schemas.microsoft.com/office/drawing/2014/main" id="{624E3349-A6F2-F99A-F768-66731789B003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Arrow: Chevron 26">
                <a:extLst>
                  <a:ext uri="{FF2B5EF4-FFF2-40B4-BE49-F238E27FC236}">
                    <a16:creationId xmlns:a16="http://schemas.microsoft.com/office/drawing/2014/main" id="{410E5466-6188-D50E-D985-06C1108499CD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Arrow: Chevron 26">
                <a:extLst>
                  <a:ext uri="{FF2B5EF4-FFF2-40B4-BE49-F238E27FC236}">
                    <a16:creationId xmlns:a16="http://schemas.microsoft.com/office/drawing/2014/main" id="{672112F4-F325-452E-55B6-76A9B14231A8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217CBC99-C406-288B-170F-AD7A05895CB9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7" name="TextBox 48">
                <a:extLst>
                  <a:ext uri="{FF2B5EF4-FFF2-40B4-BE49-F238E27FC236}">
                    <a16:creationId xmlns:a16="http://schemas.microsoft.com/office/drawing/2014/main" id="{2742E449-691D-EB3F-1217-F51FE1BA1AC1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8" name="TextBox 49">
                <a:extLst>
                  <a:ext uri="{FF2B5EF4-FFF2-40B4-BE49-F238E27FC236}">
                    <a16:creationId xmlns:a16="http://schemas.microsoft.com/office/drawing/2014/main" id="{08FC7DAB-9389-B53C-B44C-2C2D229A45FB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9" name="TextBox 50">
                <a:extLst>
                  <a:ext uri="{FF2B5EF4-FFF2-40B4-BE49-F238E27FC236}">
                    <a16:creationId xmlns:a16="http://schemas.microsoft.com/office/drawing/2014/main" id="{212BA31E-E985-5A17-AC35-6E67F1AB8A56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10" name="TextBox 51">
                <a:extLst>
                  <a:ext uri="{FF2B5EF4-FFF2-40B4-BE49-F238E27FC236}">
                    <a16:creationId xmlns:a16="http://schemas.microsoft.com/office/drawing/2014/main" id="{35014D54-AE16-F26D-4632-28B0215A69AF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11" name="TextBox 49">
                <a:extLst>
                  <a:ext uri="{FF2B5EF4-FFF2-40B4-BE49-F238E27FC236}">
                    <a16:creationId xmlns:a16="http://schemas.microsoft.com/office/drawing/2014/main" id="{D0073B4B-34C9-678B-E2F4-739D1784F431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9E4A4DAA-1873-4A59-A074-1B90B4735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4954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E21382-3E95-A284-13AC-CFB4903CBD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3D19DF-E14F-1608-EB2D-AE6579892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Introduction</a:t>
            </a:r>
            <a:r>
              <a:rPr lang="zh-TW" alt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kumimoji="0" lang="en" altLang="zh-TW" sz="2000" b="1" i="0" u="none" strike="noStrike" kern="1200" cap="none" spc="-5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6-Channel Cap</a:t>
            </a:r>
            <a:r>
              <a:rPr lang="zh-TW" alt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endParaRPr lang="en-US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B22FE38-6335-041A-3E9F-E6B9ED9A9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85613F5-558D-8BFC-B128-717C19EF6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5469466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Equipment:</a:t>
            </a:r>
            <a:endParaRPr lang="en" altLang="zh-TW" sz="18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Used 6-channel dry (wet) EEG cap  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Key electrodes: O1 &amp; O2 (occipital)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FFT → power of Beta &amp; Theta  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l-GR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β ↑  = </a:t>
            </a: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focus </a:t>
            </a:r>
            <a:r>
              <a:rPr lang="el-GR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θ ↑ = </a:t>
            </a: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drifting  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Ratio </a:t>
            </a:r>
            <a:r>
              <a:rPr lang="el-GR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β/θ </a:t>
            </a:r>
            <a:r>
              <a:rPr lang="en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sent to game in real-time</a:t>
            </a:r>
            <a:endParaRPr lang="zh-TW" altLang="en-US" dirty="0">
              <a:solidFill>
                <a:schemeClr val="tx1">
                  <a:lumMod val="65000"/>
                  <a:lumOff val="3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47675" lvl="2" indent="0">
              <a:lnSpc>
                <a:spcPct val="150000"/>
              </a:lnSpc>
              <a:buClr>
                <a:schemeClr val="tx2"/>
              </a:buClr>
              <a:buNone/>
            </a:pPr>
            <a:endParaRPr lang="en-US" altLang="zh-TW" sz="20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EB34CF7A-9EFC-B7E1-BF9C-41D99D6C5B06}"/>
              </a:ext>
            </a:extLst>
          </p:cNvPr>
          <p:cNvGrpSpPr/>
          <p:nvPr/>
        </p:nvGrpSpPr>
        <p:grpSpPr>
          <a:xfrm>
            <a:off x="-577255" y="156530"/>
            <a:ext cx="13346509" cy="426186"/>
            <a:chOff x="-627576" y="672633"/>
            <a:chExt cx="13346509" cy="426186"/>
          </a:xfrm>
        </p:grpSpPr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2549AA46-D14E-7495-1BFA-42D39F78D26D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12" name="Arrow: Chevron 26">
                <a:extLst>
                  <a:ext uri="{FF2B5EF4-FFF2-40B4-BE49-F238E27FC236}">
                    <a16:creationId xmlns:a16="http://schemas.microsoft.com/office/drawing/2014/main" id="{4910BAC0-3DD5-9518-727B-9FB695B760F4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Arrow: Chevron 26">
                <a:extLst>
                  <a:ext uri="{FF2B5EF4-FFF2-40B4-BE49-F238E27FC236}">
                    <a16:creationId xmlns:a16="http://schemas.microsoft.com/office/drawing/2014/main" id="{FA50B9C3-9A41-5F3F-5DA5-B2E0DC9D4537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Arrow: Chevron 26">
                <a:extLst>
                  <a:ext uri="{FF2B5EF4-FFF2-40B4-BE49-F238E27FC236}">
                    <a16:creationId xmlns:a16="http://schemas.microsoft.com/office/drawing/2014/main" id="{0864BAA4-5513-8B3A-4F3B-4D7A96913CD7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Arrow: Chevron 26">
                <a:extLst>
                  <a:ext uri="{FF2B5EF4-FFF2-40B4-BE49-F238E27FC236}">
                    <a16:creationId xmlns:a16="http://schemas.microsoft.com/office/drawing/2014/main" id="{B77BC475-3DB4-3DB8-E966-711203FF2633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Arrow: Chevron 26">
                <a:extLst>
                  <a:ext uri="{FF2B5EF4-FFF2-40B4-BE49-F238E27FC236}">
                    <a16:creationId xmlns:a16="http://schemas.microsoft.com/office/drawing/2014/main" id="{C255B093-966D-11F5-A161-6F024985C3C7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B7C02328-2EEA-F083-F914-2C5B468F554D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7" name="TextBox 48">
                <a:extLst>
                  <a:ext uri="{FF2B5EF4-FFF2-40B4-BE49-F238E27FC236}">
                    <a16:creationId xmlns:a16="http://schemas.microsoft.com/office/drawing/2014/main" id="{BCCD4827-A74A-888C-5498-6178213BEB15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8" name="TextBox 49">
                <a:extLst>
                  <a:ext uri="{FF2B5EF4-FFF2-40B4-BE49-F238E27FC236}">
                    <a16:creationId xmlns:a16="http://schemas.microsoft.com/office/drawing/2014/main" id="{92AEF7B5-A10F-FE20-B067-6B9B9D5BFED8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9" name="TextBox 50">
                <a:extLst>
                  <a:ext uri="{FF2B5EF4-FFF2-40B4-BE49-F238E27FC236}">
                    <a16:creationId xmlns:a16="http://schemas.microsoft.com/office/drawing/2014/main" id="{EA421A81-8049-40B9-65F3-5A922A6D7AD0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10" name="TextBox 51">
                <a:extLst>
                  <a:ext uri="{FF2B5EF4-FFF2-40B4-BE49-F238E27FC236}">
                    <a16:creationId xmlns:a16="http://schemas.microsoft.com/office/drawing/2014/main" id="{78F565A5-2C34-4425-BCCC-4C83D4D32A10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11" name="TextBox 49">
                <a:extLst>
                  <a:ext uri="{FF2B5EF4-FFF2-40B4-BE49-F238E27FC236}">
                    <a16:creationId xmlns:a16="http://schemas.microsoft.com/office/drawing/2014/main" id="{AB1DA735-C5CB-E6B7-523E-12D295A61FA0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7D0BC409-F169-030B-E038-CD6335A42D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圖片 17" descr="一張含有 頭戴式耳機, 配件, 地板, 室內 的圖片&#10;&#10;AI 產生的內容可能不正確。">
            <a:extLst>
              <a:ext uri="{FF2B5EF4-FFF2-40B4-BE49-F238E27FC236}">
                <a16:creationId xmlns:a16="http://schemas.microsoft.com/office/drawing/2014/main" id="{56F0499A-D03D-698E-F5C9-F5AA2D61914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7895"/>
          <a:stretch/>
        </p:blipFill>
        <p:spPr>
          <a:xfrm rot="5400000">
            <a:off x="8284715" y="3280833"/>
            <a:ext cx="2963880" cy="241344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84042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90793B-32AC-FBCD-284C-DDD52D98F5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5B084-CD03-D01A-9E63-31944B260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Introduction</a:t>
            </a:r>
            <a:r>
              <a:rPr lang="zh-TW" alt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" altLang="zh-TW" sz="2000" b="1" dirty="0">
                <a:latin typeface="Songti TC" panose="02010600040101010101" pitchFamily="2" charset="-120"/>
                <a:ea typeface="Songti TC" panose="02010600040101010101" pitchFamily="2" charset="-120"/>
              </a:rPr>
              <a:t>EEG Metrics of Interest</a:t>
            </a:r>
            <a:endParaRPr lang="en-US" sz="2000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58F5F059-4186-FD9C-71F1-F0EEF560F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0497420-709B-D1D8-99A6-F0DEAA676C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482330"/>
          </a:xfrm>
        </p:spPr>
        <p:txBody>
          <a:bodyPr wrap="none">
            <a:no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600" dirty="0">
                <a:latin typeface="Songti TC" panose="02010600040101010101" pitchFamily="2" charset="-120"/>
                <a:ea typeface="Songti TC" panose="02010600040101010101" pitchFamily="2" charset="-120"/>
              </a:rPr>
              <a:t>Our system focuses on real-time analysis of:</a:t>
            </a:r>
            <a:endParaRPr lang="en-US" altLang="zh-TW" sz="16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Beta/Theta Ratio (main index for attention level)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Alpha wave (indicative of relaxed state)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Beta/Theta Ratio: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High ratio = focused attention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Low ratio = inattentiveness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Widely used in ADHD research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Alpha wave application: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High alpha power = relaxation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Potential future use: inducing a rest state in gameplay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44A23FAF-2897-9259-5EF2-B34CAF94889E}"/>
              </a:ext>
            </a:extLst>
          </p:cNvPr>
          <p:cNvGrpSpPr/>
          <p:nvPr/>
        </p:nvGrpSpPr>
        <p:grpSpPr>
          <a:xfrm>
            <a:off x="-577255" y="156530"/>
            <a:ext cx="13346509" cy="426186"/>
            <a:chOff x="-627576" y="672633"/>
            <a:chExt cx="13346509" cy="426186"/>
          </a:xfrm>
        </p:grpSpPr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35752F33-2C14-E5B4-304E-05DCAE551B24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12" name="Arrow: Chevron 26">
                <a:extLst>
                  <a:ext uri="{FF2B5EF4-FFF2-40B4-BE49-F238E27FC236}">
                    <a16:creationId xmlns:a16="http://schemas.microsoft.com/office/drawing/2014/main" id="{A8153F04-A55D-EAA8-B9DB-62CFBCAEB86B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Arrow: Chevron 26">
                <a:extLst>
                  <a:ext uri="{FF2B5EF4-FFF2-40B4-BE49-F238E27FC236}">
                    <a16:creationId xmlns:a16="http://schemas.microsoft.com/office/drawing/2014/main" id="{11210E6B-7C1B-1453-4917-88211D91F5D1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Arrow: Chevron 26">
                <a:extLst>
                  <a:ext uri="{FF2B5EF4-FFF2-40B4-BE49-F238E27FC236}">
                    <a16:creationId xmlns:a16="http://schemas.microsoft.com/office/drawing/2014/main" id="{492E3E61-A412-CDA5-03C3-AC7A58BD88E1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Arrow: Chevron 26">
                <a:extLst>
                  <a:ext uri="{FF2B5EF4-FFF2-40B4-BE49-F238E27FC236}">
                    <a16:creationId xmlns:a16="http://schemas.microsoft.com/office/drawing/2014/main" id="{15EBCE34-C5E9-9A47-CA24-3644374FD8E2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Arrow: Chevron 26">
                <a:extLst>
                  <a:ext uri="{FF2B5EF4-FFF2-40B4-BE49-F238E27FC236}">
                    <a16:creationId xmlns:a16="http://schemas.microsoft.com/office/drawing/2014/main" id="{AD4B0230-CB98-4E32-4793-2211E89955C9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74B5F86F-3DF1-2765-C7DB-0F5C95E6118C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7" name="TextBox 48">
                <a:extLst>
                  <a:ext uri="{FF2B5EF4-FFF2-40B4-BE49-F238E27FC236}">
                    <a16:creationId xmlns:a16="http://schemas.microsoft.com/office/drawing/2014/main" id="{35C8542B-705C-A855-E415-397F0422B81B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8" name="TextBox 49">
                <a:extLst>
                  <a:ext uri="{FF2B5EF4-FFF2-40B4-BE49-F238E27FC236}">
                    <a16:creationId xmlns:a16="http://schemas.microsoft.com/office/drawing/2014/main" id="{E8E7D036-22B2-7E34-C270-B7DE78DB1136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9" name="TextBox 50">
                <a:extLst>
                  <a:ext uri="{FF2B5EF4-FFF2-40B4-BE49-F238E27FC236}">
                    <a16:creationId xmlns:a16="http://schemas.microsoft.com/office/drawing/2014/main" id="{A8BCCA28-246F-02DB-D1F7-9C8AC919352F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10" name="TextBox 51">
                <a:extLst>
                  <a:ext uri="{FF2B5EF4-FFF2-40B4-BE49-F238E27FC236}">
                    <a16:creationId xmlns:a16="http://schemas.microsoft.com/office/drawing/2014/main" id="{FBF2DE78-88C9-B12E-0B7B-4216D86A3E04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11" name="TextBox 49">
                <a:extLst>
                  <a:ext uri="{FF2B5EF4-FFF2-40B4-BE49-F238E27FC236}">
                    <a16:creationId xmlns:a16="http://schemas.microsoft.com/office/drawing/2014/main" id="{5296C9E9-4C60-DA2A-AC72-2504B4A25FE6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C996517E-0414-2AFC-DBBD-DE1F4C09E7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4418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C3646-2701-F05E-1E79-12702A4E0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4346C-7AC1-4328-7312-13AA856DC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Introduction</a:t>
            </a:r>
            <a:r>
              <a:rPr lang="zh-TW" alt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" altLang="zh-TW" sz="2000" b="1" dirty="0">
                <a:latin typeface="Songti TC" panose="02010600040101010101" pitchFamily="2" charset="-120"/>
                <a:ea typeface="Songti TC" panose="02010600040101010101" pitchFamily="2" charset="-120"/>
              </a:rPr>
              <a:t>Research Motivation &amp; Objectives</a:t>
            </a:r>
            <a:endParaRPr lang="en-US" sz="2000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3155568-3516-23E2-D9D0-6F83E63DE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C29A4FD-FD4B-0025-B9A3-514EE2C258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25876" cy="4440766"/>
          </a:xfr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Motivation:</a:t>
            </a:r>
            <a:endParaRPr lang="en-US" altLang="zh-TW" sz="18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EEG signals are abstract and hard to interpret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Aim: Make EEG feedback intuitive using visual/game-based interaction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Objectives:</a:t>
            </a:r>
            <a:endParaRPr lang="en-US" altLang="zh-TW" sz="16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Build a game interface that visualizes EEG attention metrics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Analyze how real-time neurofeedback affects gameplay and user awareness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Design an interactive game using modified Slither.io with integrated BCI controls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4278A014-124B-088F-DBBF-D7CE88E56D07}"/>
              </a:ext>
            </a:extLst>
          </p:cNvPr>
          <p:cNvGrpSpPr/>
          <p:nvPr/>
        </p:nvGrpSpPr>
        <p:grpSpPr>
          <a:xfrm>
            <a:off x="-577255" y="156530"/>
            <a:ext cx="13346509" cy="426186"/>
            <a:chOff x="-627576" y="672633"/>
            <a:chExt cx="13346509" cy="426186"/>
          </a:xfrm>
        </p:grpSpPr>
        <p:grpSp>
          <p:nvGrpSpPr>
            <p:cNvPr id="5" name="群組 4">
              <a:extLst>
                <a:ext uri="{FF2B5EF4-FFF2-40B4-BE49-F238E27FC236}">
                  <a16:creationId xmlns:a16="http://schemas.microsoft.com/office/drawing/2014/main" id="{94823C6C-DBF8-4278-7BC2-B6A7438DDE07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12" name="Arrow: Chevron 26">
                <a:extLst>
                  <a:ext uri="{FF2B5EF4-FFF2-40B4-BE49-F238E27FC236}">
                    <a16:creationId xmlns:a16="http://schemas.microsoft.com/office/drawing/2014/main" id="{2096D7C9-EB36-6F3B-D764-5EA86F02D458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3" name="Arrow: Chevron 26">
                <a:extLst>
                  <a:ext uri="{FF2B5EF4-FFF2-40B4-BE49-F238E27FC236}">
                    <a16:creationId xmlns:a16="http://schemas.microsoft.com/office/drawing/2014/main" id="{67C2360E-DBC3-08B7-A3A7-D84098FBEACD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" name="Arrow: Chevron 26">
                <a:extLst>
                  <a:ext uri="{FF2B5EF4-FFF2-40B4-BE49-F238E27FC236}">
                    <a16:creationId xmlns:a16="http://schemas.microsoft.com/office/drawing/2014/main" id="{C1396D59-667E-84E3-6918-8CD7CE05D7FA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5" name="Arrow: Chevron 26">
                <a:extLst>
                  <a:ext uri="{FF2B5EF4-FFF2-40B4-BE49-F238E27FC236}">
                    <a16:creationId xmlns:a16="http://schemas.microsoft.com/office/drawing/2014/main" id="{5FCA1B2E-9CF4-CB68-5166-D9B2A4D24B45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Arrow: Chevron 26">
                <a:extLst>
                  <a:ext uri="{FF2B5EF4-FFF2-40B4-BE49-F238E27FC236}">
                    <a16:creationId xmlns:a16="http://schemas.microsoft.com/office/drawing/2014/main" id="{684D7F38-ACCE-9463-8F3A-7D4420EA97BA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208AD537-6C1F-D7CB-2846-E193A2F83FB7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7" name="TextBox 48">
                <a:extLst>
                  <a:ext uri="{FF2B5EF4-FFF2-40B4-BE49-F238E27FC236}">
                    <a16:creationId xmlns:a16="http://schemas.microsoft.com/office/drawing/2014/main" id="{D32BBF3A-3944-7525-12CA-BA8472F5DBF2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8" name="TextBox 49">
                <a:extLst>
                  <a:ext uri="{FF2B5EF4-FFF2-40B4-BE49-F238E27FC236}">
                    <a16:creationId xmlns:a16="http://schemas.microsoft.com/office/drawing/2014/main" id="{F3746616-BD52-BF0C-1878-8C4367A62584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9" name="TextBox 50">
                <a:extLst>
                  <a:ext uri="{FF2B5EF4-FFF2-40B4-BE49-F238E27FC236}">
                    <a16:creationId xmlns:a16="http://schemas.microsoft.com/office/drawing/2014/main" id="{3767DA3B-7843-8122-E121-09711A99CCA5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10" name="TextBox 51">
                <a:extLst>
                  <a:ext uri="{FF2B5EF4-FFF2-40B4-BE49-F238E27FC236}">
                    <a16:creationId xmlns:a16="http://schemas.microsoft.com/office/drawing/2014/main" id="{2B4B525F-A693-F29D-CFBE-1BF36D9A717D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11" name="TextBox 49">
                <a:extLst>
                  <a:ext uri="{FF2B5EF4-FFF2-40B4-BE49-F238E27FC236}">
                    <a16:creationId xmlns:a16="http://schemas.microsoft.com/office/drawing/2014/main" id="{AE37A2D8-323B-216C-B8CB-5D6AE7F5B3FB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52E39397-F058-2F52-486F-C6A0B545FE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62600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9E29F6-5740-56CA-FAA8-77807DB7A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81BD4-AF8D-CE5B-EEA2-06BBCB7C1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latin typeface="Songti TC" panose="02010600040101010101" pitchFamily="2" charset="-120"/>
                <a:ea typeface="Songti TC" panose="02010600040101010101" pitchFamily="2" charset="-120"/>
              </a:rPr>
              <a:t>Methods</a:t>
            </a:r>
            <a:r>
              <a:rPr lang="zh-TW" alt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" altLang="zh-TW" sz="2000" b="1" dirty="0">
                <a:latin typeface="Songti TC" panose="02010600040101010101" pitchFamily="2" charset="-120"/>
                <a:ea typeface="Songti TC" panose="02010600040101010101" pitchFamily="2" charset="-120"/>
              </a:rPr>
              <a:t>System Architecture</a:t>
            </a:r>
            <a:endParaRPr lang="en-US" sz="2000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A8DE56DB-9B37-A6A6-D761-6EAAAE9E2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EDFD30A-36CF-F2BC-0D48-013698F16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25876" cy="4440766"/>
          </a:xfr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8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To achieve real-time interaction between EEG signals and the game, the system architecture of this project is divided into the following steps:</a:t>
            </a:r>
            <a:endParaRPr lang="en-US" altLang="zh-TW" sz="18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790575" lvl="2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EEG device (Cygnus) captures real-time brain signals</a:t>
            </a:r>
          </a:p>
          <a:p>
            <a:pPr marL="790575" lvl="2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OpenViBE processes signals and computes Beta/Theta ratio</a:t>
            </a:r>
            <a:endParaRPr lang="en" altLang="zh-TW" sz="1400" dirty="0">
              <a:solidFill>
                <a:schemeClr val="tx1">
                  <a:lumMod val="65000"/>
                  <a:lumOff val="3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790575" lvl="2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Lab Streaming Layer (LSL) streams real-time data</a:t>
            </a:r>
          </a:p>
          <a:p>
            <a:pPr marL="790575" lvl="2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Python WebSocket Bridge transfers LSL data to web frontend</a:t>
            </a:r>
          </a:p>
          <a:p>
            <a:pPr marL="790575" lvl="2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Game frontend (JavaScript + Phaser.js) visualizes and reacts to ratio</a:t>
            </a:r>
          </a:p>
        </p:txBody>
      </p: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87E19B10-8D1D-6848-9BCC-4ED0BA63A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群組 3">
            <a:extLst>
              <a:ext uri="{FF2B5EF4-FFF2-40B4-BE49-F238E27FC236}">
                <a16:creationId xmlns:a16="http://schemas.microsoft.com/office/drawing/2014/main" id="{A97C6A6D-C382-653A-2222-B9DCBBF6F40D}"/>
              </a:ext>
            </a:extLst>
          </p:cNvPr>
          <p:cNvGrpSpPr/>
          <p:nvPr/>
        </p:nvGrpSpPr>
        <p:grpSpPr>
          <a:xfrm>
            <a:off x="-577255" y="156530"/>
            <a:ext cx="13346509" cy="426186"/>
            <a:chOff x="-627576" y="672633"/>
            <a:chExt cx="13346509" cy="426186"/>
          </a:xfrm>
        </p:grpSpPr>
        <p:grpSp>
          <p:nvGrpSpPr>
            <p:cNvPr id="19" name="群組 4">
              <a:extLst>
                <a:ext uri="{FF2B5EF4-FFF2-40B4-BE49-F238E27FC236}">
                  <a16:creationId xmlns:a16="http://schemas.microsoft.com/office/drawing/2014/main" id="{FC10E10C-4C80-8FFA-D411-9EFF0E40B578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26" name="Arrow: Chevron 26">
                <a:extLst>
                  <a:ext uri="{FF2B5EF4-FFF2-40B4-BE49-F238E27FC236}">
                    <a16:creationId xmlns:a16="http://schemas.microsoft.com/office/drawing/2014/main" id="{B9EA7F91-52F8-C6F7-164A-1B52BAF54D26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FAE318B7-6FA9-229F-F51D-144DCAED1544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Arrow: Chevron 26">
                <a:extLst>
                  <a:ext uri="{FF2B5EF4-FFF2-40B4-BE49-F238E27FC236}">
                    <a16:creationId xmlns:a16="http://schemas.microsoft.com/office/drawing/2014/main" id="{934F633B-712F-D4F9-6655-4DAEE8DE2A68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Arrow: Chevron 26">
                <a:extLst>
                  <a:ext uri="{FF2B5EF4-FFF2-40B4-BE49-F238E27FC236}">
                    <a16:creationId xmlns:a16="http://schemas.microsoft.com/office/drawing/2014/main" id="{F8F07B3B-27D4-1295-6117-9BD32E04A9D3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Arrow: Chevron 26">
                <a:extLst>
                  <a:ext uri="{FF2B5EF4-FFF2-40B4-BE49-F238E27FC236}">
                    <a16:creationId xmlns:a16="http://schemas.microsoft.com/office/drawing/2014/main" id="{27CC123F-D5B7-69F6-B587-A29841770255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0" name="群組 5">
              <a:extLst>
                <a:ext uri="{FF2B5EF4-FFF2-40B4-BE49-F238E27FC236}">
                  <a16:creationId xmlns:a16="http://schemas.microsoft.com/office/drawing/2014/main" id="{D6797D02-609F-0E31-012D-DBFD9E1887A6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21" name="TextBox 48">
                <a:extLst>
                  <a:ext uri="{FF2B5EF4-FFF2-40B4-BE49-F238E27FC236}">
                    <a16:creationId xmlns:a16="http://schemas.microsoft.com/office/drawing/2014/main" id="{C1133166-4934-9FB4-2B56-8C0FB5F8733C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22" name="TextBox 49">
                <a:extLst>
                  <a:ext uri="{FF2B5EF4-FFF2-40B4-BE49-F238E27FC236}">
                    <a16:creationId xmlns:a16="http://schemas.microsoft.com/office/drawing/2014/main" id="{4A819301-6645-7A57-DB16-F8163779404D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23" name="TextBox 50">
                <a:extLst>
                  <a:ext uri="{FF2B5EF4-FFF2-40B4-BE49-F238E27FC236}">
                    <a16:creationId xmlns:a16="http://schemas.microsoft.com/office/drawing/2014/main" id="{5F92D21D-D047-5D70-CC2F-9D2305144EAE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24" name="TextBox 51">
                <a:extLst>
                  <a:ext uri="{FF2B5EF4-FFF2-40B4-BE49-F238E27FC236}">
                    <a16:creationId xmlns:a16="http://schemas.microsoft.com/office/drawing/2014/main" id="{07A9BBF1-D4C7-919F-3FCC-3AF626C06D3A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25" name="TextBox 49">
                <a:extLst>
                  <a:ext uri="{FF2B5EF4-FFF2-40B4-BE49-F238E27FC236}">
                    <a16:creationId xmlns:a16="http://schemas.microsoft.com/office/drawing/2014/main" id="{67C50BA4-4F18-811D-98E8-EEA86C9BCCF8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  <p:sp>
        <p:nvSpPr>
          <p:cNvPr id="31" name="AutoShape 2">
            <a:extLst>
              <a:ext uri="{FF2B5EF4-FFF2-40B4-BE49-F238E27FC236}">
                <a16:creationId xmlns:a16="http://schemas.microsoft.com/office/drawing/2014/main" id="{A2C25FF7-F77E-9E36-8866-C5F769DDBC6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32" name="圖片 31">
            <a:extLst>
              <a:ext uri="{FF2B5EF4-FFF2-40B4-BE49-F238E27FC236}">
                <a16:creationId xmlns:a16="http://schemas.microsoft.com/office/drawing/2014/main" id="{0796493D-9091-31B0-70F1-3DAE8F10C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0674" y="4648200"/>
            <a:ext cx="5410651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185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3FAF7F-1BEF-9CAF-8A1F-8F00B3AF9F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F7D74-7D44-EE0C-63CC-25597E27D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latin typeface="Songti TC" panose="02010600040101010101" pitchFamily="2" charset="-120"/>
                <a:ea typeface="Songti TC" panose="02010600040101010101" pitchFamily="2" charset="-120"/>
              </a:rPr>
              <a:t>Methods</a:t>
            </a:r>
            <a:r>
              <a:rPr lang="zh-TW" alt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" altLang="zh-TW" sz="2000" b="1" dirty="0">
                <a:latin typeface="Songti TC" panose="02010600040101010101" pitchFamily="2" charset="-120"/>
                <a:ea typeface="Songti TC" panose="02010600040101010101" pitchFamily="2" charset="-120"/>
              </a:rPr>
              <a:t>LSL to WebSocket Bridge</a:t>
            </a:r>
            <a:endParaRPr lang="en-US" sz="2000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A963A4C-2F2F-457C-93D5-C48A8104B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318E0BD-0D05-A8B1-E022-1321A0B883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25876" cy="4440766"/>
          </a:xfr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Why a WebSocket Bridge?</a:t>
            </a:r>
            <a:endParaRPr lang="en-US" altLang="zh-TW" sz="1600" dirty="0">
              <a:solidFill>
                <a:schemeClr val="tx1">
                  <a:lumMod val="85000"/>
                  <a:lumOff val="15000"/>
                </a:schemeClr>
              </a:solidFill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Lab Streaming Layer (LSL) streams EEG data over a local network, but it doesn’t speak HTTP or work inside browsers.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Browsers can’t access LSL directly because of sandbox restrictions and lack of native LSL support.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Solution: Python WebSocket Bridge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We built a Python script that:</a:t>
            </a:r>
          </a:p>
          <a:p>
            <a:pPr marL="1131887" lvl="4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Subscribes to LSL stream (reads Beta/Theta ratio in real time)</a:t>
            </a:r>
          </a:p>
          <a:p>
            <a:pPr marL="1131887" lvl="4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Serves a WebSocket endpoint</a:t>
            </a:r>
          </a:p>
          <a:p>
            <a:pPr marL="1131887" lvl="4" indent="-342900">
              <a:lnSpc>
                <a:spcPct val="150000"/>
              </a:lnSpc>
              <a:buClr>
                <a:schemeClr val="tx2"/>
              </a:buClr>
              <a:buFont typeface="+mj-lt"/>
              <a:buAutoNum type="arabicPeriod"/>
            </a:pPr>
            <a:r>
              <a:rPr lang="en-US" altLang="zh-TW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Pushes data to browser clients every 100 ms</a:t>
            </a:r>
          </a:p>
        </p:txBody>
      </p: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604299F9-D0D8-86B7-8129-8EBF3CCA52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群組 3">
            <a:extLst>
              <a:ext uri="{FF2B5EF4-FFF2-40B4-BE49-F238E27FC236}">
                <a16:creationId xmlns:a16="http://schemas.microsoft.com/office/drawing/2014/main" id="{0029B165-04FA-BE64-55E8-9A4FFCFBE4D9}"/>
              </a:ext>
            </a:extLst>
          </p:cNvPr>
          <p:cNvGrpSpPr/>
          <p:nvPr/>
        </p:nvGrpSpPr>
        <p:grpSpPr>
          <a:xfrm>
            <a:off x="-577255" y="156530"/>
            <a:ext cx="13346509" cy="426186"/>
            <a:chOff x="-627576" y="672633"/>
            <a:chExt cx="13346509" cy="426186"/>
          </a:xfrm>
        </p:grpSpPr>
        <p:grpSp>
          <p:nvGrpSpPr>
            <p:cNvPr id="19" name="群組 4">
              <a:extLst>
                <a:ext uri="{FF2B5EF4-FFF2-40B4-BE49-F238E27FC236}">
                  <a16:creationId xmlns:a16="http://schemas.microsoft.com/office/drawing/2014/main" id="{CDC2C4B2-707D-503E-C9CF-5A29E4371E7A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26" name="Arrow: Chevron 26">
                <a:extLst>
                  <a:ext uri="{FF2B5EF4-FFF2-40B4-BE49-F238E27FC236}">
                    <a16:creationId xmlns:a16="http://schemas.microsoft.com/office/drawing/2014/main" id="{12A3C221-9498-E456-8361-C5CE96F8D678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8468539D-1F0E-18C0-0E62-133408C7F78B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Arrow: Chevron 26">
                <a:extLst>
                  <a:ext uri="{FF2B5EF4-FFF2-40B4-BE49-F238E27FC236}">
                    <a16:creationId xmlns:a16="http://schemas.microsoft.com/office/drawing/2014/main" id="{A5E2402D-EB1A-B398-CCC5-32E4113CED18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Arrow: Chevron 26">
                <a:extLst>
                  <a:ext uri="{FF2B5EF4-FFF2-40B4-BE49-F238E27FC236}">
                    <a16:creationId xmlns:a16="http://schemas.microsoft.com/office/drawing/2014/main" id="{1E0FF245-AD53-B6F8-E8AF-577B6F5BA45B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Arrow: Chevron 26">
                <a:extLst>
                  <a:ext uri="{FF2B5EF4-FFF2-40B4-BE49-F238E27FC236}">
                    <a16:creationId xmlns:a16="http://schemas.microsoft.com/office/drawing/2014/main" id="{E8C2609A-3FF6-F2E7-4EAE-3B11AF17C032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0" name="群組 5">
              <a:extLst>
                <a:ext uri="{FF2B5EF4-FFF2-40B4-BE49-F238E27FC236}">
                  <a16:creationId xmlns:a16="http://schemas.microsoft.com/office/drawing/2014/main" id="{8F4CDA3C-8709-8C2C-B10E-E723393804C6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21" name="TextBox 48">
                <a:extLst>
                  <a:ext uri="{FF2B5EF4-FFF2-40B4-BE49-F238E27FC236}">
                    <a16:creationId xmlns:a16="http://schemas.microsoft.com/office/drawing/2014/main" id="{869D4245-6DF3-01A0-153B-EDD62ED22FF3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22" name="TextBox 49">
                <a:extLst>
                  <a:ext uri="{FF2B5EF4-FFF2-40B4-BE49-F238E27FC236}">
                    <a16:creationId xmlns:a16="http://schemas.microsoft.com/office/drawing/2014/main" id="{FDA34A3A-84E1-C9F2-D660-A4B792F57525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23" name="TextBox 50">
                <a:extLst>
                  <a:ext uri="{FF2B5EF4-FFF2-40B4-BE49-F238E27FC236}">
                    <a16:creationId xmlns:a16="http://schemas.microsoft.com/office/drawing/2014/main" id="{97D87C2A-F432-5414-F410-C6BE0C914D70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24" name="TextBox 51">
                <a:extLst>
                  <a:ext uri="{FF2B5EF4-FFF2-40B4-BE49-F238E27FC236}">
                    <a16:creationId xmlns:a16="http://schemas.microsoft.com/office/drawing/2014/main" id="{52CF57FD-6F7A-2C23-D7C7-6D86097C9815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25" name="TextBox 49">
                <a:extLst>
                  <a:ext uri="{FF2B5EF4-FFF2-40B4-BE49-F238E27FC236}">
                    <a16:creationId xmlns:a16="http://schemas.microsoft.com/office/drawing/2014/main" id="{3A85E880-6E66-D78C-59EE-059E0ECD8753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  <p:sp>
        <p:nvSpPr>
          <p:cNvPr id="31" name="AutoShape 2">
            <a:extLst>
              <a:ext uri="{FF2B5EF4-FFF2-40B4-BE49-F238E27FC236}">
                <a16:creationId xmlns:a16="http://schemas.microsoft.com/office/drawing/2014/main" id="{D7B897DF-C982-8C98-6489-5A143DB72E8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9" name="圖片 8" descr="一張含有 文字, 字型, 螢幕擷取畫面, 代數 的圖片&#10;&#10;AI 產生的內容可能不正確。">
            <a:extLst>
              <a:ext uri="{FF2B5EF4-FFF2-40B4-BE49-F238E27FC236}">
                <a16:creationId xmlns:a16="http://schemas.microsoft.com/office/drawing/2014/main" id="{85EE746F-BE88-D565-605B-12FA808EA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76001" y="4648200"/>
            <a:ext cx="5313816" cy="143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7093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BD65B7-101C-44CF-B558-24D35A18E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7BA4E-4ABB-3A7E-0324-BB5D48F1F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b="1" dirty="0">
                <a:latin typeface="Songti TC" panose="02010600040101010101" pitchFamily="2" charset="-120"/>
                <a:ea typeface="Songti TC" panose="02010600040101010101" pitchFamily="2" charset="-120"/>
              </a:rPr>
              <a:t>Methods</a:t>
            </a:r>
            <a:r>
              <a:rPr lang="zh-TW" altLang="en-US" b="1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" altLang="zh-TW" sz="2000" b="1" dirty="0">
                <a:latin typeface="Songti TC" panose="02010600040101010101" pitchFamily="2" charset="-120"/>
                <a:ea typeface="Songti TC" panose="02010600040101010101" pitchFamily="2" charset="-120"/>
              </a:rPr>
              <a:t>Game Implementation: EEG-Responsive Snake Game</a:t>
            </a:r>
            <a:endParaRPr lang="en-US" sz="2000" b="1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470C4705-54DF-83C0-90EA-1ED38E44D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D3AA3F7-C51B-4B63-54CE-3DA025F3FF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225876" cy="7450666"/>
          </a:xfrm>
        </p:spPr>
        <p:txBody>
          <a:bodyPr wrap="square">
            <a:noAutofit/>
          </a:bodyPr>
          <a:lstStyle/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Framework &amp; Base Code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Phaser 3 (vanilla JS)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Based on open-source Slither clone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Custom Modifications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AI bots for continuous gameplay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World-wrap physics for infinite-feeling space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3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Real-time EEG overlay</a:t>
            </a:r>
          </a:p>
          <a:p>
            <a:pPr marL="447675" lvl="2" indent="0">
              <a:lnSpc>
                <a:spcPct val="150000"/>
              </a:lnSpc>
              <a:buClr>
                <a:schemeClr val="tx2"/>
              </a:buClr>
              <a:buNone/>
            </a:pPr>
            <a:r>
              <a:rPr lang="en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	→ Includes Beta/Theta bar</a:t>
            </a:r>
          </a:p>
          <a:p>
            <a:pPr marL="447675" lvl="2" indent="0">
              <a:lnSpc>
                <a:spcPct val="150000"/>
              </a:lnSpc>
              <a:buClr>
                <a:schemeClr val="tx2"/>
              </a:buClr>
              <a:buNone/>
            </a:pPr>
            <a:r>
              <a:rPr lang="en" altLang="zh-TW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	→ Live focus marker updates every 0.1 seconds</a:t>
            </a:r>
          </a:p>
          <a:p>
            <a:pPr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Real-time EEG overlay</a:t>
            </a:r>
          </a:p>
          <a:p>
            <a:pPr lvl="2">
              <a:lnSpc>
                <a:spcPct val="15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" altLang="zh-TW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Beta/Theta bar + focus marker</a:t>
            </a:r>
          </a:p>
        </p:txBody>
      </p:sp>
      <p:pic>
        <p:nvPicPr>
          <p:cNvPr id="1025" name="Picture 1" descr="page2image20199232">
            <a:extLst>
              <a:ext uri="{FF2B5EF4-FFF2-40B4-BE49-F238E27FC236}">
                <a16:creationId xmlns:a16="http://schemas.microsoft.com/office/drawing/2014/main" id="{CDF21149-B8F6-2DED-5F11-4A6B8DA1E6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203700" cy="8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8" name="群組 3">
            <a:extLst>
              <a:ext uri="{FF2B5EF4-FFF2-40B4-BE49-F238E27FC236}">
                <a16:creationId xmlns:a16="http://schemas.microsoft.com/office/drawing/2014/main" id="{52E71E87-EEE4-CD92-E42B-7EA6E3604C1E}"/>
              </a:ext>
            </a:extLst>
          </p:cNvPr>
          <p:cNvGrpSpPr/>
          <p:nvPr/>
        </p:nvGrpSpPr>
        <p:grpSpPr>
          <a:xfrm>
            <a:off x="-577255" y="156530"/>
            <a:ext cx="13346509" cy="426186"/>
            <a:chOff x="-627576" y="672633"/>
            <a:chExt cx="13346509" cy="426186"/>
          </a:xfrm>
        </p:grpSpPr>
        <p:grpSp>
          <p:nvGrpSpPr>
            <p:cNvPr id="19" name="群組 4">
              <a:extLst>
                <a:ext uri="{FF2B5EF4-FFF2-40B4-BE49-F238E27FC236}">
                  <a16:creationId xmlns:a16="http://schemas.microsoft.com/office/drawing/2014/main" id="{7BD1D0B0-25BC-CC46-CFB1-56DDBB2A69B6}"/>
                </a:ext>
              </a:extLst>
            </p:cNvPr>
            <p:cNvGrpSpPr/>
            <p:nvPr/>
          </p:nvGrpSpPr>
          <p:grpSpPr>
            <a:xfrm>
              <a:off x="-627576" y="672633"/>
              <a:ext cx="13346509" cy="416547"/>
              <a:chOff x="-616357" y="3050136"/>
              <a:chExt cx="13346509" cy="416547"/>
            </a:xfrm>
          </p:grpSpPr>
          <p:sp>
            <p:nvSpPr>
              <p:cNvPr id="26" name="Arrow: Chevron 26">
                <a:extLst>
                  <a:ext uri="{FF2B5EF4-FFF2-40B4-BE49-F238E27FC236}">
                    <a16:creationId xmlns:a16="http://schemas.microsoft.com/office/drawing/2014/main" id="{13348552-2C15-FE49-9A02-BE25C49B5845}"/>
                  </a:ext>
                </a:extLst>
              </p:cNvPr>
              <p:cNvSpPr/>
              <p:nvPr/>
            </p:nvSpPr>
            <p:spPr>
              <a:xfrm>
                <a:off x="7334921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Arrow: Chevron 26">
                <a:extLst>
                  <a:ext uri="{FF2B5EF4-FFF2-40B4-BE49-F238E27FC236}">
                    <a16:creationId xmlns:a16="http://schemas.microsoft.com/office/drawing/2014/main" id="{7F8CF46F-377C-F479-A4AD-E0C41A610929}"/>
                  </a:ext>
                </a:extLst>
              </p:cNvPr>
              <p:cNvSpPr/>
              <p:nvPr/>
            </p:nvSpPr>
            <p:spPr>
              <a:xfrm>
                <a:off x="9985347" y="3054577"/>
                <a:ext cx="2744805" cy="412106"/>
              </a:xfrm>
              <a:prstGeom prst="chevron">
                <a:avLst/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Arrow: Chevron 26">
                <a:extLst>
                  <a:ext uri="{FF2B5EF4-FFF2-40B4-BE49-F238E27FC236}">
                    <a16:creationId xmlns:a16="http://schemas.microsoft.com/office/drawing/2014/main" id="{DDA3E8BA-DD3F-396B-45E6-14BE4B03FCF5}"/>
                  </a:ext>
                </a:extLst>
              </p:cNvPr>
              <p:cNvSpPr/>
              <p:nvPr/>
            </p:nvSpPr>
            <p:spPr>
              <a:xfrm>
                <a:off x="4684495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9" name="Arrow: Chevron 26">
                <a:extLst>
                  <a:ext uri="{FF2B5EF4-FFF2-40B4-BE49-F238E27FC236}">
                    <a16:creationId xmlns:a16="http://schemas.microsoft.com/office/drawing/2014/main" id="{6B370E45-57A8-E21B-4044-79B38C88686A}"/>
                  </a:ext>
                </a:extLst>
              </p:cNvPr>
              <p:cNvSpPr/>
              <p:nvPr/>
            </p:nvSpPr>
            <p:spPr>
              <a:xfrm>
                <a:off x="2034069" y="3054577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Arrow: Chevron 26">
                <a:extLst>
                  <a:ext uri="{FF2B5EF4-FFF2-40B4-BE49-F238E27FC236}">
                    <a16:creationId xmlns:a16="http://schemas.microsoft.com/office/drawing/2014/main" id="{5DF14921-5D01-2219-3359-514E7CA62F2E}"/>
                  </a:ext>
                </a:extLst>
              </p:cNvPr>
              <p:cNvSpPr/>
              <p:nvPr/>
            </p:nvSpPr>
            <p:spPr>
              <a:xfrm>
                <a:off x="-616357" y="3050136"/>
                <a:ext cx="2744805" cy="412106"/>
              </a:xfrm>
              <a:prstGeom prst="chevron">
                <a:avLst>
                  <a:gd name="adj" fmla="val 51361"/>
                </a:avLst>
              </a:prstGeom>
              <a:solidFill>
                <a:schemeClr val="accent2"/>
              </a:solidFill>
              <a:ln>
                <a:solidFill>
                  <a:schemeClr val="accent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20" name="群組 5">
              <a:extLst>
                <a:ext uri="{FF2B5EF4-FFF2-40B4-BE49-F238E27FC236}">
                  <a16:creationId xmlns:a16="http://schemas.microsoft.com/office/drawing/2014/main" id="{BB1BEAD4-455D-0B49-903D-2424FAA0EF96}"/>
                </a:ext>
              </a:extLst>
            </p:cNvPr>
            <p:cNvGrpSpPr/>
            <p:nvPr/>
          </p:nvGrpSpPr>
          <p:grpSpPr>
            <a:xfrm>
              <a:off x="-117312" y="677074"/>
              <a:ext cx="12342213" cy="421745"/>
              <a:chOff x="-117312" y="677074"/>
              <a:chExt cx="12342213" cy="421745"/>
            </a:xfrm>
          </p:grpSpPr>
          <p:sp>
            <p:nvSpPr>
              <p:cNvPr id="21" name="TextBox 48">
                <a:extLst>
                  <a:ext uri="{FF2B5EF4-FFF2-40B4-BE49-F238E27FC236}">
                    <a16:creationId xmlns:a16="http://schemas.microsoft.com/office/drawing/2014/main" id="{1D896B98-65B5-89FE-D42D-F8D7A76D47D7}"/>
                  </a:ext>
                </a:extLst>
              </p:cNvPr>
              <p:cNvSpPr txBox="1"/>
              <p:nvPr/>
            </p:nvSpPr>
            <p:spPr>
              <a:xfrm>
                <a:off x="-117312" y="67707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Introduction</a:t>
                </a:r>
              </a:p>
            </p:txBody>
          </p:sp>
          <p:sp>
            <p:nvSpPr>
              <p:cNvPr id="22" name="TextBox 49">
                <a:extLst>
                  <a:ext uri="{FF2B5EF4-FFF2-40B4-BE49-F238E27FC236}">
                    <a16:creationId xmlns:a16="http://schemas.microsoft.com/office/drawing/2014/main" id="{E2CAE115-5C8F-E7DB-5AA7-B53EA7816061}"/>
                  </a:ext>
                </a:extLst>
              </p:cNvPr>
              <p:cNvSpPr txBox="1"/>
              <p:nvPr/>
            </p:nvSpPr>
            <p:spPr>
              <a:xfrm>
                <a:off x="5088733" y="68889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Results</a:t>
                </a:r>
              </a:p>
            </p:txBody>
          </p:sp>
          <p:sp>
            <p:nvSpPr>
              <p:cNvPr id="23" name="TextBox 50">
                <a:extLst>
                  <a:ext uri="{FF2B5EF4-FFF2-40B4-BE49-F238E27FC236}">
                    <a16:creationId xmlns:a16="http://schemas.microsoft.com/office/drawing/2014/main" id="{AF88D666-0AFB-F333-DEC5-D5D360497BFF}"/>
                  </a:ext>
                </a:extLst>
              </p:cNvPr>
              <p:cNvSpPr txBox="1"/>
              <p:nvPr/>
            </p:nvSpPr>
            <p:spPr>
              <a:xfrm>
                <a:off x="7701801" y="698709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Discussion</a:t>
                </a:r>
              </a:p>
            </p:txBody>
          </p:sp>
          <p:sp>
            <p:nvSpPr>
              <p:cNvPr id="24" name="TextBox 51">
                <a:extLst>
                  <a:ext uri="{FF2B5EF4-FFF2-40B4-BE49-F238E27FC236}">
                    <a16:creationId xmlns:a16="http://schemas.microsoft.com/office/drawing/2014/main" id="{7397B41E-9EB7-7EC2-0FEB-12176420B49F}"/>
                  </a:ext>
                </a:extLst>
              </p:cNvPr>
              <p:cNvSpPr txBox="1"/>
              <p:nvPr/>
            </p:nvSpPr>
            <p:spPr>
              <a:xfrm>
                <a:off x="10210367" y="685738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Conclusion</a:t>
                </a:r>
              </a:p>
            </p:txBody>
          </p:sp>
          <p:sp>
            <p:nvSpPr>
              <p:cNvPr id="25" name="TextBox 49">
                <a:extLst>
                  <a:ext uri="{FF2B5EF4-FFF2-40B4-BE49-F238E27FC236}">
                    <a16:creationId xmlns:a16="http://schemas.microsoft.com/office/drawing/2014/main" id="{31B58FE6-0E75-FA24-3240-3BF395C434F4}"/>
                  </a:ext>
                </a:extLst>
              </p:cNvPr>
              <p:cNvSpPr txBox="1"/>
              <p:nvPr/>
            </p:nvSpPr>
            <p:spPr>
              <a:xfrm>
                <a:off x="2387985" y="678414"/>
                <a:ext cx="2014534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b="1" dirty="0">
                    <a:solidFill>
                      <a:schemeClr val="bg1"/>
                    </a:solidFill>
                  </a:rPr>
                  <a:t>Methods</a:t>
                </a:r>
              </a:p>
            </p:txBody>
          </p:sp>
        </p:grpSp>
      </p:grpSp>
      <p:sp>
        <p:nvSpPr>
          <p:cNvPr id="31" name="AutoShape 2">
            <a:extLst>
              <a:ext uri="{FF2B5EF4-FFF2-40B4-BE49-F238E27FC236}">
                <a16:creationId xmlns:a16="http://schemas.microsoft.com/office/drawing/2014/main" id="{CA63EC27-CCAD-AC22-35E7-0FCAD2A852E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5" name="圖片 4" descr="一張含有 文字, 螢幕擷取畫面, 多媒體, 軟體 的圖片&#10;&#10;AI 產生的內容可能不正確。">
            <a:extLst>
              <a:ext uri="{FF2B5EF4-FFF2-40B4-BE49-F238E27FC236}">
                <a16:creationId xmlns:a16="http://schemas.microsoft.com/office/drawing/2014/main" id="{7FA7AEDE-CE66-2EE9-D5CD-77BFE167FC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4585" y="3429000"/>
            <a:ext cx="4598571" cy="2723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843310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28109</TotalTime>
  <Words>3119</Words>
  <Application>Microsoft Macintosh PowerPoint</Application>
  <PresentationFormat>寬螢幕</PresentationFormat>
  <Paragraphs>350</Paragraphs>
  <Slides>15</Slides>
  <Notes>15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Songti TC</vt:lpstr>
      <vt:lpstr>Songti TC Light</vt:lpstr>
      <vt:lpstr>Arial</vt:lpstr>
      <vt:lpstr>Calibri</vt:lpstr>
      <vt:lpstr>Calibri Light</vt:lpstr>
      <vt:lpstr>Retrospect</vt:lpstr>
      <vt:lpstr>PowerPoint 簡報</vt:lpstr>
      <vt:lpstr>Outline</vt:lpstr>
      <vt:lpstr>Introduction</vt:lpstr>
      <vt:lpstr>Introduction 6-Channel Cap </vt:lpstr>
      <vt:lpstr>Introduction EEG Metrics of Interest</vt:lpstr>
      <vt:lpstr>Introduction Research Motivation &amp; Objectives</vt:lpstr>
      <vt:lpstr>Methods System Architecture</vt:lpstr>
      <vt:lpstr>Methods LSL to WebSocket Bridge</vt:lpstr>
      <vt:lpstr>Methods Game Implementation: EEG-Responsive Snake Game</vt:lpstr>
      <vt:lpstr>Methods Game Integration</vt:lpstr>
      <vt:lpstr>Results (Single User)</vt:lpstr>
      <vt:lpstr>Results Multi-User Prototype</vt:lpstr>
      <vt:lpstr>Discussion Discussion &amp; Challenges</vt:lpstr>
      <vt:lpstr>Conclusion Conclusion &amp; Future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佳穎 解</dc:creator>
  <cp:lastModifiedBy>蔡宇炫</cp:lastModifiedBy>
  <cp:revision>1176</cp:revision>
  <dcterms:created xsi:type="dcterms:W3CDTF">2024-02-03T07:20:34Z</dcterms:created>
  <dcterms:modified xsi:type="dcterms:W3CDTF">2025-06-10T03:39:12Z</dcterms:modified>
</cp:coreProperties>
</file>

<file path=docProps/thumbnail.jpeg>
</file>